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6_D3DD67D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58" r:id="rId3"/>
    <p:sldId id="260" r:id="rId4"/>
    <p:sldId id="261" r:id="rId5"/>
    <p:sldId id="265" r:id="rId6"/>
    <p:sldId id="262" r:id="rId7"/>
    <p:sldId id="264" r:id="rId8"/>
    <p:sldId id="259" r:id="rId9"/>
    <p:sldId id="267" r:id="rId10"/>
    <p:sldId id="268" r:id="rId1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707D2C-A036-47FF-A505-08657C66F871}" name="nathalie cabout" initials="nc" userId="5d8c5e14179b516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CC22"/>
    <a:srgbClr val="444D26"/>
    <a:srgbClr val="435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modernComment_106_D3DD67D4.xml><?xml version="1.0" encoding="utf-8"?>
<p188:cmLst xmlns:a="http://schemas.openxmlformats.org/drawingml/2006/main" xmlns:r="http://schemas.openxmlformats.org/officeDocument/2006/relationships" xmlns:p188="http://schemas.microsoft.com/office/powerpoint/2018/8/main">
  <p188:cm id="{7C95B8B1-B805-4E93-921D-7A517CCC70F4}" authorId="{85707D2C-A036-47FF-A505-08657C66F871}" created="2022-02-03T11:10:37.509">
    <ac:deMkLst xmlns:ac="http://schemas.microsoft.com/office/drawing/2013/main/command">
      <pc:docMk xmlns:pc="http://schemas.microsoft.com/office/powerpoint/2013/main/command"/>
      <pc:sldMk xmlns:pc="http://schemas.microsoft.com/office/powerpoint/2013/main/command" cId="3554502612" sldId="262"/>
      <ac:picMk id="13" creationId="{FFB2F98F-8D37-49C6-9BCF-A0658F1DA86A}"/>
    </ac:deMkLst>
    <p188:txBody>
      <a:bodyPr/>
      <a:lstStyle/>
      <a:p>
        <a:r>
          <a:rPr lang="en-NL"/>
          <a:t>Koffie verkeerd</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9547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2878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547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0528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771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50976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804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71502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2990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7383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5/2/2022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5770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5/2/2022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02109258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ANf0uRhQh70?start=316&amp;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06_D3DD67D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threewise.nl/nieuws/allergenenleer-dit-moet-je-als-professional-weten-over-allergenen/"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026" name="Picture 2" descr="3D CAFÉ, Herwijnen - Restaurantbeoordelingen - Tripadvisor">
            <a:extLst>
              <a:ext uri="{FF2B5EF4-FFF2-40B4-BE49-F238E27FC236}">
                <a16:creationId xmlns:a16="http://schemas.microsoft.com/office/drawing/2014/main" id="{65D1B0FE-FCA0-42DB-A2BA-3F6F4DA02A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1" r="9770" b="-1"/>
          <a:stretch/>
        </p:blipFill>
        <p:spPr bwMode="auto">
          <a:xfrm>
            <a:off x="5264728" y="2"/>
            <a:ext cx="6927272" cy="5330949"/>
          </a:xfrm>
          <a:custGeom>
            <a:avLst/>
            <a:gdLst/>
            <a:ahLst/>
            <a:cxnLst/>
            <a:rect l="l" t="t" r="r" b="b"/>
            <a:pathLst>
              <a:path w="6927272" h="5330949">
                <a:moveTo>
                  <a:pt x="0" y="0"/>
                </a:moveTo>
                <a:lnTo>
                  <a:pt x="6927272" y="0"/>
                </a:lnTo>
                <a:lnTo>
                  <a:pt x="6927272" y="3912793"/>
                </a:lnTo>
                <a:lnTo>
                  <a:pt x="6884989" y="4002742"/>
                </a:lnTo>
                <a:cubicBezTo>
                  <a:pt x="6799406" y="4174873"/>
                  <a:pt x="6702812" y="4339578"/>
                  <a:pt x="6592028" y="4494163"/>
                </a:cubicBezTo>
                <a:cubicBezTo>
                  <a:pt x="5802121" y="5596640"/>
                  <a:pt x="4821632" y="5380883"/>
                  <a:pt x="3742808" y="5122218"/>
                </a:cubicBezTo>
                <a:cubicBezTo>
                  <a:pt x="2131653" y="4735722"/>
                  <a:pt x="759367" y="4191689"/>
                  <a:pt x="326623" y="2148182"/>
                </a:cubicBezTo>
                <a:cubicBezTo>
                  <a:pt x="186907" y="1488770"/>
                  <a:pt x="67840" y="834043"/>
                  <a:pt x="13721" y="201231"/>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A9896C11-F8DF-437A-B349-8AFD602D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791199" y="-1219198"/>
            <a:ext cx="5181601" cy="762000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el 1">
            <a:extLst>
              <a:ext uri="{FF2B5EF4-FFF2-40B4-BE49-F238E27FC236}">
                <a16:creationId xmlns:a16="http://schemas.microsoft.com/office/drawing/2014/main" id="{79A254C1-FE60-4A26-9585-63DBB7334AE0}"/>
              </a:ext>
            </a:extLst>
          </p:cNvPr>
          <p:cNvSpPr>
            <a:spLocks noGrp="1"/>
          </p:cNvSpPr>
          <p:nvPr>
            <p:ph type="ctrTitle"/>
          </p:nvPr>
        </p:nvSpPr>
        <p:spPr>
          <a:xfrm>
            <a:off x="796771" y="998369"/>
            <a:ext cx="1945689" cy="1208843"/>
          </a:xfrm>
        </p:spPr>
        <p:txBody>
          <a:bodyPr>
            <a:normAutofit fontScale="90000"/>
          </a:bodyPr>
          <a:lstStyle/>
          <a:p>
            <a:pPr algn="l"/>
            <a:r>
              <a:rPr lang="en-US" sz="9800" dirty="0"/>
              <a:t>Hi,</a:t>
            </a:r>
            <a:r>
              <a:rPr lang="en-US" sz="4400" dirty="0"/>
              <a:t> </a:t>
            </a:r>
            <a:endParaRPr lang="en-NL" sz="4400" dirty="0"/>
          </a:p>
        </p:txBody>
      </p:sp>
      <p:sp>
        <p:nvSpPr>
          <p:cNvPr id="13" name="Titel 1">
            <a:extLst>
              <a:ext uri="{FF2B5EF4-FFF2-40B4-BE49-F238E27FC236}">
                <a16:creationId xmlns:a16="http://schemas.microsoft.com/office/drawing/2014/main" id="{7AD31B59-C2DC-437A-AD5C-799AB16ECC86}"/>
              </a:ext>
            </a:extLst>
          </p:cNvPr>
          <p:cNvSpPr txBox="1">
            <a:spLocks/>
          </p:cNvSpPr>
          <p:nvPr/>
        </p:nvSpPr>
        <p:spPr>
          <a:xfrm>
            <a:off x="762000" y="2993079"/>
            <a:ext cx="4227990" cy="79085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Welkom in het  </a:t>
            </a:r>
            <a:endParaRPr lang="en-NL" sz="4400" dirty="0"/>
          </a:p>
        </p:txBody>
      </p:sp>
      <p:sp>
        <p:nvSpPr>
          <p:cNvPr id="14" name="Titel 1">
            <a:extLst>
              <a:ext uri="{FF2B5EF4-FFF2-40B4-BE49-F238E27FC236}">
                <a16:creationId xmlns:a16="http://schemas.microsoft.com/office/drawing/2014/main" id="{B11C0557-86DB-48EE-8A18-F5470051AD04}"/>
              </a:ext>
            </a:extLst>
          </p:cNvPr>
          <p:cNvSpPr txBox="1">
            <a:spLocks/>
          </p:cNvSpPr>
          <p:nvPr/>
        </p:nvSpPr>
        <p:spPr>
          <a:xfrm>
            <a:off x="-41474" y="2992346"/>
            <a:ext cx="5834938" cy="14707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effectLst>
                  <a:outerShdw blurRad="38100" dist="38100" dir="2700000" algn="tl">
                    <a:srgbClr val="000000">
                      <a:alpha val="43137"/>
                    </a:srgbClr>
                  </a:outerShdw>
                </a:effectLst>
              </a:rPr>
              <a:t>     HORECA TEAM</a:t>
            </a:r>
            <a:endParaRPr lang="en-NL" sz="4400" b="1" dirty="0">
              <a:effectLst>
                <a:outerShdw blurRad="38100" dist="38100" dir="2700000" algn="tl">
                  <a:srgbClr val="000000">
                    <a:alpha val="43137"/>
                  </a:srgbClr>
                </a:outerShdw>
              </a:effectLst>
            </a:endParaRPr>
          </a:p>
        </p:txBody>
      </p:sp>
      <p:sp>
        <p:nvSpPr>
          <p:cNvPr id="15" name="Titel 1">
            <a:extLst>
              <a:ext uri="{FF2B5EF4-FFF2-40B4-BE49-F238E27FC236}">
                <a16:creationId xmlns:a16="http://schemas.microsoft.com/office/drawing/2014/main" id="{A6C51B94-BABC-497C-9B91-C453F1FDC0FD}"/>
              </a:ext>
            </a:extLst>
          </p:cNvPr>
          <p:cNvSpPr txBox="1">
            <a:spLocks/>
          </p:cNvSpPr>
          <p:nvPr/>
        </p:nvSpPr>
        <p:spPr>
          <a:xfrm>
            <a:off x="796771" y="4465424"/>
            <a:ext cx="4227990" cy="79085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t>van </a:t>
            </a:r>
            <a:r>
              <a:rPr lang="en-US" sz="3600" i="1" dirty="0"/>
              <a:t>GEOFORT !</a:t>
            </a:r>
            <a:endParaRPr lang="en-NL" sz="3600" i="1" dirty="0"/>
          </a:p>
        </p:txBody>
      </p:sp>
      <p:cxnSp>
        <p:nvCxnSpPr>
          <p:cNvPr id="6" name="Verbindingslijn: gekromd 5">
            <a:extLst>
              <a:ext uri="{FF2B5EF4-FFF2-40B4-BE49-F238E27FC236}">
                <a16:creationId xmlns:a16="http://schemas.microsoft.com/office/drawing/2014/main" id="{F7D5460C-B645-4D1D-84BA-D7ED0D294DA0}"/>
              </a:ext>
            </a:extLst>
          </p:cNvPr>
          <p:cNvCxnSpPr>
            <a:cxnSpLocks/>
          </p:cNvCxnSpPr>
          <p:nvPr/>
        </p:nvCxnSpPr>
        <p:spPr>
          <a:xfrm>
            <a:off x="8466338" y="6139187"/>
            <a:ext cx="2332976" cy="12700"/>
          </a:xfrm>
          <a:prstGeom prst="curvedConnector3">
            <a:avLst>
              <a:gd name="adj1" fmla="val 50000"/>
            </a:avLst>
          </a:prstGeom>
          <a:ln w="9525">
            <a:solidFill>
              <a:schemeClr val="tx2"/>
            </a:solidFill>
            <a:tailEnd type="triangle"/>
          </a:ln>
          <a:effectLst>
            <a:glow rad="101600">
              <a:schemeClr val="accent1">
                <a:satMod val="175000"/>
                <a:alpha val="40000"/>
              </a:schemeClr>
            </a:glow>
            <a:outerShdw blurRad="76200" dist="12700" dir="8100000" sy="-23000" kx="800400" algn="br" rotWithShape="0">
              <a:prstClr val="black">
                <a:alpha val="20000"/>
              </a:prstClr>
            </a:outerShdw>
          </a:effectLst>
        </p:spPr>
        <p:style>
          <a:lnRef idx="3">
            <a:schemeClr val="accent2"/>
          </a:lnRef>
          <a:fillRef idx="0">
            <a:schemeClr val="accent2"/>
          </a:fillRef>
          <a:effectRef idx="2">
            <a:schemeClr val="accent2"/>
          </a:effectRef>
          <a:fontRef idx="minor">
            <a:schemeClr val="tx1"/>
          </a:fontRef>
        </p:style>
      </p:cxnSp>
      <p:sp>
        <p:nvSpPr>
          <p:cNvPr id="28" name="Titel 1">
            <a:extLst>
              <a:ext uri="{FF2B5EF4-FFF2-40B4-BE49-F238E27FC236}">
                <a16:creationId xmlns:a16="http://schemas.microsoft.com/office/drawing/2014/main" id="{0CB5EBCB-CEFF-4B2C-8C66-6EFA3609892D}"/>
              </a:ext>
            </a:extLst>
          </p:cNvPr>
          <p:cNvSpPr txBox="1">
            <a:spLocks/>
          </p:cNvSpPr>
          <p:nvPr/>
        </p:nvSpPr>
        <p:spPr>
          <a:xfrm>
            <a:off x="10946487" y="5961664"/>
            <a:ext cx="2491025" cy="36774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i="1" dirty="0">
                <a:effectLst>
                  <a:outerShdw blurRad="38100" dist="38100" dir="2700000" algn="tl">
                    <a:srgbClr val="000000">
                      <a:alpha val="43137"/>
                    </a:srgbClr>
                  </a:outerShdw>
                </a:effectLst>
              </a:rPr>
              <a:t>next</a:t>
            </a:r>
            <a:endParaRPr lang="en-NL" sz="2400" i="1" dirty="0">
              <a:effectLst>
                <a:outerShdw blurRad="38100" dist="38100" dir="2700000" algn="tl">
                  <a:srgbClr val="000000">
                    <a:alpha val="43137"/>
                  </a:srgbClr>
                </a:outerShdw>
              </a:effectLst>
            </a:endParaRPr>
          </a:p>
        </p:txBody>
      </p:sp>
      <p:sp>
        <p:nvSpPr>
          <p:cNvPr id="29" name="Titel 1">
            <a:extLst>
              <a:ext uri="{FF2B5EF4-FFF2-40B4-BE49-F238E27FC236}">
                <a16:creationId xmlns:a16="http://schemas.microsoft.com/office/drawing/2014/main" id="{63ADCC93-276C-42D7-B4AF-8AE50432F314}"/>
              </a:ext>
            </a:extLst>
          </p:cNvPr>
          <p:cNvSpPr txBox="1">
            <a:spLocks/>
          </p:cNvSpPr>
          <p:nvPr/>
        </p:nvSpPr>
        <p:spPr>
          <a:xfrm>
            <a:off x="3465991" y="5860744"/>
            <a:ext cx="5497497" cy="4686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i="1" dirty="0" err="1"/>
              <a:t>Pannenkoekenrestaurant</a:t>
            </a:r>
            <a:r>
              <a:rPr lang="en-US" sz="2000" i="1" dirty="0"/>
              <a:t> </a:t>
            </a:r>
            <a:r>
              <a:rPr lang="en-US" sz="2000" i="1" dirty="0" err="1"/>
              <a:t>WereldPan</a:t>
            </a:r>
            <a:r>
              <a:rPr lang="en-US" sz="2000" i="1" dirty="0"/>
              <a:t> (WP)</a:t>
            </a:r>
            <a:endParaRPr lang="en-NL" sz="1600" i="1" dirty="0"/>
          </a:p>
        </p:txBody>
      </p:sp>
    </p:spTree>
    <p:extLst>
      <p:ext uri="{BB962C8B-B14F-4D97-AF65-F5344CB8AC3E}">
        <p14:creationId xmlns:p14="http://schemas.microsoft.com/office/powerpoint/2010/main" val="3657563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677871-187A-4377-9FAA-3DA583A4C655}"/>
              </a:ext>
            </a:extLst>
          </p:cNvPr>
          <p:cNvPicPr>
            <a:picLocks noChangeAspect="1"/>
          </p:cNvPicPr>
          <p:nvPr/>
        </p:nvPicPr>
        <p:blipFill>
          <a:blip r:embed="rId2"/>
          <a:stretch>
            <a:fillRect/>
          </a:stretch>
        </p:blipFill>
        <p:spPr>
          <a:xfrm>
            <a:off x="4138612" y="366712"/>
            <a:ext cx="3914775" cy="6124575"/>
          </a:xfrm>
          <a:prstGeom prst="rect">
            <a:avLst/>
          </a:prstGeom>
        </p:spPr>
      </p:pic>
      <p:sp>
        <p:nvSpPr>
          <p:cNvPr id="6" name="TextBox 5">
            <a:extLst>
              <a:ext uri="{FF2B5EF4-FFF2-40B4-BE49-F238E27FC236}">
                <a16:creationId xmlns:a16="http://schemas.microsoft.com/office/drawing/2014/main" id="{62CB8EF2-5300-43E1-ABFA-9AA5197B8C75}"/>
              </a:ext>
            </a:extLst>
          </p:cNvPr>
          <p:cNvSpPr txBox="1"/>
          <p:nvPr/>
        </p:nvSpPr>
        <p:spPr>
          <a:xfrm>
            <a:off x="661480" y="3105833"/>
            <a:ext cx="3346315" cy="646331"/>
          </a:xfrm>
          <a:prstGeom prst="rect">
            <a:avLst/>
          </a:prstGeom>
          <a:noFill/>
        </p:spPr>
        <p:txBody>
          <a:bodyPr wrap="square" rtlCol="0">
            <a:spAutoFit/>
          </a:bodyPr>
          <a:lstStyle/>
          <a:p>
            <a:r>
              <a:rPr lang="nl-NL" sz="3600" dirty="0"/>
              <a:t>Tafelnummers</a:t>
            </a:r>
            <a:endParaRPr lang="en-NL" sz="3600" dirty="0"/>
          </a:p>
        </p:txBody>
      </p:sp>
    </p:spTree>
    <p:extLst>
      <p:ext uri="{BB962C8B-B14F-4D97-AF65-F5344CB8AC3E}">
        <p14:creationId xmlns:p14="http://schemas.microsoft.com/office/powerpoint/2010/main" val="237405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7" name="Freeform: Shape 136">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9" name="Freeform: Shape 138">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1" name="Rectangle 14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an een afbeelding zijn van eten">
            <a:extLst>
              <a:ext uri="{FF2B5EF4-FFF2-40B4-BE49-F238E27FC236}">
                <a16:creationId xmlns:a16="http://schemas.microsoft.com/office/drawing/2014/main" id="{9AB5C353-9D4F-4876-968B-F279A60A90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830" r="-1" b="23080"/>
          <a:stretch/>
        </p:blipFill>
        <p:spPr bwMode="auto">
          <a:xfrm>
            <a:off x="0" y="12978"/>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15A93C08-5026-4474-A6D5-87A03C135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el 1">
            <a:extLst>
              <a:ext uri="{FF2B5EF4-FFF2-40B4-BE49-F238E27FC236}">
                <a16:creationId xmlns:a16="http://schemas.microsoft.com/office/drawing/2014/main" id="{E73AAD28-D974-4509-AE79-FAD4EE39E839}"/>
              </a:ext>
            </a:extLst>
          </p:cNvPr>
          <p:cNvSpPr>
            <a:spLocks noGrp="1"/>
          </p:cNvSpPr>
          <p:nvPr>
            <p:ph type="title"/>
          </p:nvPr>
        </p:nvSpPr>
        <p:spPr>
          <a:xfrm>
            <a:off x="224246" y="3429000"/>
            <a:ext cx="4511337" cy="1935332"/>
          </a:xfrm>
        </p:spPr>
        <p:txBody>
          <a:bodyPr vert="horz" lIns="91440" tIns="45720" rIns="91440" bIns="45720" rtlCol="0" anchor="b">
            <a:noAutofit/>
          </a:bodyPr>
          <a:lstStyle/>
          <a:p>
            <a:pPr marL="0" lvl="0" indent="0">
              <a:buNone/>
            </a:pPr>
            <a:r>
              <a:rPr lang="nl-NL" sz="2800" dirty="0"/>
              <a:t>In deze presentatie ga ik je het een en ander uitleggen omtrent het werken in de bediening. Ik geef je informatie, vertel je wat tips en laat je de basiskennis doorlezen!</a:t>
            </a:r>
            <a:endParaRPr lang="en-NL" sz="2800" dirty="0"/>
          </a:p>
        </p:txBody>
      </p:sp>
      <p:cxnSp>
        <p:nvCxnSpPr>
          <p:cNvPr id="5" name="Rechte verbindingslijn 4">
            <a:extLst>
              <a:ext uri="{FF2B5EF4-FFF2-40B4-BE49-F238E27FC236}">
                <a16:creationId xmlns:a16="http://schemas.microsoft.com/office/drawing/2014/main" id="{568FCDEC-B71E-4A98-A0B2-5C7B432387A0}"/>
              </a:ext>
            </a:extLst>
          </p:cNvPr>
          <p:cNvCxnSpPr/>
          <p:nvPr/>
        </p:nvCxnSpPr>
        <p:spPr>
          <a:xfrm>
            <a:off x="448492" y="2322378"/>
            <a:ext cx="3138087" cy="0"/>
          </a:xfrm>
          <a:prstGeom prst="line">
            <a:avLst/>
          </a:prstGeom>
          <a:ln w="28575">
            <a:solidFill>
              <a:schemeClr val="accent2">
                <a:lumMod val="60000"/>
                <a:lumOff val="40000"/>
              </a:schemeClr>
            </a:solidFill>
          </a:ln>
        </p:spPr>
        <p:style>
          <a:lnRef idx="2">
            <a:schemeClr val="accent2"/>
          </a:lnRef>
          <a:fillRef idx="0">
            <a:schemeClr val="accent2"/>
          </a:fillRef>
          <a:effectRef idx="1">
            <a:schemeClr val="accent2"/>
          </a:effectRef>
          <a:fontRef idx="minor">
            <a:schemeClr val="tx1"/>
          </a:fontRef>
        </p:style>
      </p:cxnSp>
      <p:sp>
        <p:nvSpPr>
          <p:cNvPr id="18" name="Titel 1">
            <a:extLst>
              <a:ext uri="{FF2B5EF4-FFF2-40B4-BE49-F238E27FC236}">
                <a16:creationId xmlns:a16="http://schemas.microsoft.com/office/drawing/2014/main" id="{69E68E4B-4C4D-48B2-8070-87195A7D1661}"/>
              </a:ext>
            </a:extLst>
          </p:cNvPr>
          <p:cNvSpPr txBox="1">
            <a:spLocks/>
          </p:cNvSpPr>
          <p:nvPr/>
        </p:nvSpPr>
        <p:spPr>
          <a:xfrm>
            <a:off x="9617614" y="3213716"/>
            <a:ext cx="2637032" cy="3800703"/>
          </a:xfrm>
          <a:custGeom>
            <a:avLst/>
            <a:gdLst>
              <a:gd name="connsiteX0" fmla="*/ 0 w 2637032"/>
              <a:gd name="connsiteY0" fmla="*/ 439514 h 3800703"/>
              <a:gd name="connsiteX1" fmla="*/ 439514 w 2637032"/>
              <a:gd name="connsiteY1" fmla="*/ 0 h 3800703"/>
              <a:gd name="connsiteX2" fmla="*/ 2197518 w 2637032"/>
              <a:gd name="connsiteY2" fmla="*/ 0 h 3800703"/>
              <a:gd name="connsiteX3" fmla="*/ 2637032 w 2637032"/>
              <a:gd name="connsiteY3" fmla="*/ 439514 h 3800703"/>
              <a:gd name="connsiteX4" fmla="*/ 2637032 w 2637032"/>
              <a:gd name="connsiteY4" fmla="*/ 3361189 h 3800703"/>
              <a:gd name="connsiteX5" fmla="*/ 2197518 w 2637032"/>
              <a:gd name="connsiteY5" fmla="*/ 3800703 h 3800703"/>
              <a:gd name="connsiteX6" fmla="*/ 439514 w 2637032"/>
              <a:gd name="connsiteY6" fmla="*/ 3800703 h 3800703"/>
              <a:gd name="connsiteX7" fmla="*/ 0 w 2637032"/>
              <a:gd name="connsiteY7" fmla="*/ 3361189 h 3800703"/>
              <a:gd name="connsiteX8" fmla="*/ 0 w 2637032"/>
              <a:gd name="connsiteY8" fmla="*/ 439514 h 380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032" h="3800703" fill="none" extrusionOk="0">
                <a:moveTo>
                  <a:pt x="0" y="439514"/>
                </a:moveTo>
                <a:cubicBezTo>
                  <a:pt x="21144" y="214626"/>
                  <a:pt x="191682" y="-2460"/>
                  <a:pt x="439514" y="0"/>
                </a:cubicBezTo>
                <a:cubicBezTo>
                  <a:pt x="935686" y="91924"/>
                  <a:pt x="1583235" y="47042"/>
                  <a:pt x="2197518" y="0"/>
                </a:cubicBezTo>
                <a:cubicBezTo>
                  <a:pt x="2405203" y="20591"/>
                  <a:pt x="2618150" y="239053"/>
                  <a:pt x="2637032" y="439514"/>
                </a:cubicBezTo>
                <a:cubicBezTo>
                  <a:pt x="2746875" y="1709693"/>
                  <a:pt x="2474568" y="3014938"/>
                  <a:pt x="2637032" y="3361189"/>
                </a:cubicBezTo>
                <a:cubicBezTo>
                  <a:pt x="2637833" y="3584643"/>
                  <a:pt x="2429989" y="3802662"/>
                  <a:pt x="2197518" y="3800703"/>
                </a:cubicBezTo>
                <a:cubicBezTo>
                  <a:pt x="1352546" y="3843139"/>
                  <a:pt x="783146" y="3937769"/>
                  <a:pt x="439514" y="3800703"/>
                </a:cubicBezTo>
                <a:cubicBezTo>
                  <a:pt x="192407" y="3831453"/>
                  <a:pt x="9786" y="3629839"/>
                  <a:pt x="0" y="3361189"/>
                </a:cubicBezTo>
                <a:cubicBezTo>
                  <a:pt x="147602" y="1947788"/>
                  <a:pt x="159824" y="1788698"/>
                  <a:pt x="0" y="439514"/>
                </a:cubicBezTo>
                <a:close/>
              </a:path>
              <a:path w="2637032" h="3800703" stroke="0" extrusionOk="0">
                <a:moveTo>
                  <a:pt x="0" y="439514"/>
                </a:moveTo>
                <a:cubicBezTo>
                  <a:pt x="37757" y="182017"/>
                  <a:pt x="176988" y="-11185"/>
                  <a:pt x="439514" y="0"/>
                </a:cubicBezTo>
                <a:cubicBezTo>
                  <a:pt x="761626" y="-76435"/>
                  <a:pt x="1867208" y="-95313"/>
                  <a:pt x="2197518" y="0"/>
                </a:cubicBezTo>
                <a:cubicBezTo>
                  <a:pt x="2430564" y="13576"/>
                  <a:pt x="2641515" y="199184"/>
                  <a:pt x="2637032" y="439514"/>
                </a:cubicBezTo>
                <a:cubicBezTo>
                  <a:pt x="2514607" y="1871251"/>
                  <a:pt x="2725866" y="2974572"/>
                  <a:pt x="2637032" y="3361189"/>
                </a:cubicBezTo>
                <a:cubicBezTo>
                  <a:pt x="2611780" y="3611945"/>
                  <a:pt x="2468084" y="3818983"/>
                  <a:pt x="2197518" y="3800703"/>
                </a:cubicBezTo>
                <a:cubicBezTo>
                  <a:pt x="1918064" y="3790641"/>
                  <a:pt x="674236" y="3764781"/>
                  <a:pt x="439514" y="3800703"/>
                </a:cubicBezTo>
                <a:cubicBezTo>
                  <a:pt x="194588" y="3837927"/>
                  <a:pt x="354" y="3607670"/>
                  <a:pt x="0" y="3361189"/>
                </a:cubicBezTo>
                <a:cubicBezTo>
                  <a:pt x="-80640" y="2671287"/>
                  <a:pt x="-57069" y="1210413"/>
                  <a:pt x="0" y="439514"/>
                </a:cubicBezTo>
                <a:close/>
              </a:path>
            </a:pathLst>
          </a:custGeom>
          <a:ln w="12700">
            <a:solidFill>
              <a:schemeClr val="tx2"/>
            </a:solidFill>
            <a:extLst>
              <a:ext uri="{C807C97D-BFC1-408E-A445-0C87EB9F89A2}">
                <ask:lineSketchStyleProps xmlns:ask="http://schemas.microsoft.com/office/drawing/2018/sketchyshapes" sd="1586368487">
                  <a:prstGeom prst="roundRect">
                    <a:avLst/>
                  </a:prstGeom>
                  <ask:type>
                    <ask:lineSketchCurved/>
                  </ask:type>
                </ask:lineSketchStyleProps>
              </a:ext>
            </a:extLst>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ln>
                  <a:solidFill>
                    <a:schemeClr val="bg2">
                      <a:lumMod val="75000"/>
                    </a:schemeClr>
                  </a:solidFill>
                </a:ln>
                <a:solidFill>
                  <a:schemeClr val="bg2">
                    <a:lumMod val="60000"/>
                    <a:lumOff val="40000"/>
                  </a:schemeClr>
                </a:solidFill>
                <a:effectLst>
                  <a:outerShdw blurRad="38100" dist="38100" dir="2700000" algn="tl">
                    <a:srgbClr val="000000">
                      <a:alpha val="43137"/>
                    </a:srgbClr>
                  </a:outerShdw>
                </a:effectLst>
              </a:rPr>
              <a:t>“</a:t>
            </a:r>
            <a:r>
              <a:rPr lang="en-US" sz="4400" b="1" dirty="0">
                <a:ln>
                  <a:solidFill>
                    <a:schemeClr val="bg2">
                      <a:lumMod val="75000"/>
                    </a:schemeClr>
                  </a:solidFill>
                </a:ln>
                <a:solidFill>
                  <a:schemeClr val="bg2">
                    <a:lumMod val="60000"/>
                    <a:lumOff val="40000"/>
                  </a:schemeClr>
                </a:solidFill>
                <a:effectLst>
                  <a:outerShdw blurRad="38100" dist="38100" dir="2700000" algn="tl">
                    <a:srgbClr val="000000">
                      <a:alpha val="43137"/>
                    </a:srgbClr>
                  </a:outerShdw>
                </a:effectLst>
              </a:rPr>
              <a:t> </a:t>
            </a:r>
            <a:r>
              <a:rPr lang="en-US" sz="4000" b="1" dirty="0">
                <a:ln>
                  <a:solidFill>
                    <a:schemeClr val="bg2">
                      <a:lumMod val="75000"/>
                    </a:schemeClr>
                  </a:solidFill>
                </a:ln>
                <a:solidFill>
                  <a:schemeClr val="tx2"/>
                </a:solidFill>
                <a:effectLst>
                  <a:outerShdw blurRad="38100" dist="38100" dir="2700000" algn="tl">
                    <a:srgbClr val="000000">
                      <a:alpha val="43137"/>
                    </a:srgbClr>
                  </a:outerShdw>
                </a:effectLst>
              </a:rPr>
              <a:t>KENNIS IS MACHT, MAAR KENNIS DELEN IS KRACHT </a:t>
            </a:r>
            <a:r>
              <a:rPr lang="en-US" sz="4800" b="1" dirty="0">
                <a:ln>
                  <a:solidFill>
                    <a:schemeClr val="bg2">
                      <a:lumMod val="75000"/>
                    </a:schemeClr>
                  </a:solidFill>
                </a:ln>
                <a:solidFill>
                  <a:schemeClr val="bg2">
                    <a:lumMod val="60000"/>
                    <a:lumOff val="40000"/>
                  </a:schemeClr>
                </a:solidFill>
                <a:effectLst>
                  <a:outerShdw blurRad="38100" dist="38100" dir="2700000" algn="tl">
                    <a:srgbClr val="000000">
                      <a:alpha val="43137"/>
                    </a:srgbClr>
                  </a:outerShdw>
                </a:effectLst>
              </a:rPr>
              <a:t>”</a:t>
            </a:r>
            <a:endParaRPr lang="en-NL" sz="3600" b="1" dirty="0">
              <a:ln>
                <a:solidFill>
                  <a:schemeClr val="bg2">
                    <a:lumMod val="75000"/>
                  </a:schemeClr>
                </a:solidFill>
              </a:ln>
              <a:solidFill>
                <a:schemeClr val="bg2">
                  <a:lumMod val="60000"/>
                  <a:lumOff val="40000"/>
                </a:schemeClr>
              </a:solidFill>
              <a:effectLst>
                <a:outerShdw blurRad="38100" dist="38100" dir="2700000" algn="tl">
                  <a:srgbClr val="000000">
                    <a:alpha val="43137"/>
                  </a:srgbClr>
                </a:outerShdw>
              </a:effectLst>
            </a:endParaRPr>
          </a:p>
        </p:txBody>
      </p:sp>
      <p:pic>
        <p:nvPicPr>
          <p:cNvPr id="7" name="Graphic 6" descr="Hersenen in hoofd silhouet">
            <a:extLst>
              <a:ext uri="{FF2B5EF4-FFF2-40B4-BE49-F238E27FC236}">
                <a16:creationId xmlns:a16="http://schemas.microsoft.com/office/drawing/2014/main" id="{E6551D2C-EE42-4838-AAAE-EA32ED3895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2057" y="1090210"/>
            <a:ext cx="914400" cy="914400"/>
          </a:xfrm>
          <a:prstGeom prst="rect">
            <a:avLst/>
          </a:prstGeom>
        </p:spPr>
      </p:pic>
    </p:spTree>
    <p:extLst>
      <p:ext uri="{BB962C8B-B14F-4D97-AF65-F5344CB8AC3E}">
        <p14:creationId xmlns:p14="http://schemas.microsoft.com/office/powerpoint/2010/main" val="2008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82" name="Rectangle 76">
            <a:extLst>
              <a:ext uri="{FF2B5EF4-FFF2-40B4-BE49-F238E27FC236}">
                <a16:creationId xmlns:a16="http://schemas.microsoft.com/office/drawing/2014/main" id="{075615F8-B807-416B-8DBB-536E4371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Werelds Pannenkoeken Restaurant - GeoFort - Speeltuin &amp;amp; Terras">
            <a:extLst>
              <a:ext uri="{FF2B5EF4-FFF2-40B4-BE49-F238E27FC236}">
                <a16:creationId xmlns:a16="http://schemas.microsoft.com/office/drawing/2014/main" id="{813D17CB-E507-49A6-AEFA-34DFB79662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74" r="-2" b="9285"/>
          <a:stretch/>
        </p:blipFill>
        <p:spPr bwMode="auto">
          <a:xfrm>
            <a:off x="6107467" y="2"/>
            <a:ext cx="5820494" cy="2302951"/>
          </a:xfrm>
          <a:custGeom>
            <a:avLst/>
            <a:gdLst/>
            <a:ahLst/>
            <a:cxnLst/>
            <a:rect l="l" t="t" r="r" b="b"/>
            <a:pathLst>
              <a:path w="5820494" h="2302951">
                <a:moveTo>
                  <a:pt x="331087" y="0"/>
                </a:moveTo>
                <a:lnTo>
                  <a:pt x="5820494" y="0"/>
                </a:lnTo>
                <a:lnTo>
                  <a:pt x="5709900" y="213766"/>
                </a:lnTo>
                <a:cubicBezTo>
                  <a:pt x="5432869" y="711271"/>
                  <a:pt x="5095500" y="1152643"/>
                  <a:pt x="4932484" y="1340037"/>
                </a:cubicBezTo>
                <a:cubicBezTo>
                  <a:pt x="4535940" y="1795562"/>
                  <a:pt x="3997053" y="2167493"/>
                  <a:pt x="3361811" y="2268288"/>
                </a:cubicBezTo>
                <a:cubicBezTo>
                  <a:pt x="2395334" y="2421964"/>
                  <a:pt x="953447" y="2057186"/>
                  <a:pt x="286590" y="1322722"/>
                </a:cubicBezTo>
                <a:cubicBezTo>
                  <a:pt x="-136161" y="857205"/>
                  <a:pt x="-42091" y="443733"/>
                  <a:pt x="251826" y="87954"/>
                </a:cubicBezTo>
                <a:close/>
              </a:path>
            </a:pathLst>
          </a:custGeom>
          <a:noFill/>
          <a:extLst>
            <a:ext uri="{909E8E84-426E-40DD-AFC4-6F175D3DCCD1}">
              <a14:hiddenFill xmlns:a14="http://schemas.microsoft.com/office/drawing/2010/main">
                <a:solidFill>
                  <a:srgbClr val="FFFFFF"/>
                </a:solidFill>
              </a14:hiddenFill>
            </a:ext>
          </a:extLst>
        </p:spPr>
      </p:pic>
      <p:pic>
        <p:nvPicPr>
          <p:cNvPr id="3080" name="Picture 8" descr="Waar alles om de aarde draait - GeoFort">
            <a:extLst>
              <a:ext uri="{FF2B5EF4-FFF2-40B4-BE49-F238E27FC236}">
                <a16:creationId xmlns:a16="http://schemas.microsoft.com/office/drawing/2014/main" id="{2DD00B86-AF36-4AC0-B34C-4B210D42A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82" r="17466" b="-2"/>
          <a:stretch/>
        </p:blipFill>
        <p:spPr bwMode="auto">
          <a:xfrm>
            <a:off x="3943373" y="3055456"/>
            <a:ext cx="4230048" cy="3809998"/>
          </a:xfrm>
          <a:custGeom>
            <a:avLst/>
            <a:gdLst/>
            <a:ahLst/>
            <a:cxnLst/>
            <a:rect l="l" t="t" r="r" b="b"/>
            <a:pathLst>
              <a:path w="4230048" h="3809998">
                <a:moveTo>
                  <a:pt x="2183095" y="18"/>
                </a:moveTo>
                <a:cubicBezTo>
                  <a:pt x="2652021" y="-4644"/>
                  <a:pt x="3095337" y="947177"/>
                  <a:pt x="3425027" y="1440807"/>
                </a:cubicBezTo>
                <a:cubicBezTo>
                  <a:pt x="3436611" y="1458213"/>
                  <a:pt x="3455517" y="1484324"/>
                  <a:pt x="3480109" y="1517585"/>
                </a:cubicBezTo>
                <a:cubicBezTo>
                  <a:pt x="3749371" y="1882737"/>
                  <a:pt x="4144039" y="2208821"/>
                  <a:pt x="4221130" y="2801399"/>
                </a:cubicBezTo>
                <a:lnTo>
                  <a:pt x="4230048" y="2899971"/>
                </a:lnTo>
                <a:lnTo>
                  <a:pt x="4230048" y="3224557"/>
                </a:lnTo>
                <a:lnTo>
                  <a:pt x="4230047" y="3224568"/>
                </a:lnTo>
                <a:lnTo>
                  <a:pt x="4230047" y="3809998"/>
                </a:lnTo>
                <a:lnTo>
                  <a:pt x="4077743" y="3809998"/>
                </a:lnTo>
                <a:lnTo>
                  <a:pt x="892220" y="3809998"/>
                </a:lnTo>
                <a:lnTo>
                  <a:pt x="840654" y="3790763"/>
                </a:lnTo>
                <a:cubicBezTo>
                  <a:pt x="487978" y="3656636"/>
                  <a:pt x="58498" y="3454097"/>
                  <a:pt x="5750" y="2913921"/>
                </a:cubicBezTo>
                <a:cubicBezTo>
                  <a:pt x="-64577" y="2192439"/>
                  <a:pt x="527932" y="1403503"/>
                  <a:pt x="819614" y="1008105"/>
                </a:cubicBezTo>
                <a:cubicBezTo>
                  <a:pt x="1190771" y="504837"/>
                  <a:pt x="1667013" y="5308"/>
                  <a:pt x="2183095" y="18"/>
                </a:cubicBezTo>
                <a:close/>
              </a:path>
            </a:pathLst>
          </a:custGeom>
          <a:noFill/>
          <a:extLst>
            <a:ext uri="{909E8E84-426E-40DD-AFC4-6F175D3DCCD1}">
              <a14:hiddenFill xmlns:a14="http://schemas.microsoft.com/office/drawing/2010/main">
                <a:solidFill>
                  <a:srgbClr val="FFFFFF"/>
                </a:solidFill>
              </a14:hiddenFill>
            </a:ext>
          </a:extLst>
        </p:spPr>
      </p:pic>
      <p:sp>
        <p:nvSpPr>
          <p:cNvPr id="3083" name="Freeform: Shape 78">
            <a:extLst>
              <a:ext uri="{FF2B5EF4-FFF2-40B4-BE49-F238E27FC236}">
                <a16:creationId xmlns:a16="http://schemas.microsoft.com/office/drawing/2014/main" id="{B4E82C7F-8602-4A38-A43F-2CC20AB9D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85154" flipH="1">
            <a:off x="7260230" y="-2526873"/>
            <a:ext cx="3738966" cy="620627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Tijdelijke aanduiding voor inhoud 2">
            <a:extLst>
              <a:ext uri="{FF2B5EF4-FFF2-40B4-BE49-F238E27FC236}">
                <a16:creationId xmlns:a16="http://schemas.microsoft.com/office/drawing/2014/main" id="{A5685146-6475-4C2D-9D94-158BB76A60B2}"/>
              </a:ext>
            </a:extLst>
          </p:cNvPr>
          <p:cNvSpPr>
            <a:spLocks noGrp="1"/>
          </p:cNvSpPr>
          <p:nvPr>
            <p:ph idx="1"/>
          </p:nvPr>
        </p:nvSpPr>
        <p:spPr>
          <a:xfrm>
            <a:off x="597344" y="1774740"/>
            <a:ext cx="6273971" cy="1639353"/>
          </a:xfrm>
        </p:spPr>
        <p:txBody>
          <a:bodyPr>
            <a:normAutofit/>
          </a:bodyPr>
          <a:lstStyle/>
          <a:p>
            <a:pPr marL="0" indent="0">
              <a:buNone/>
            </a:pPr>
            <a:r>
              <a:rPr lang="nl-NL" sz="2400" dirty="0"/>
              <a:t>GeoFort is een uitdagend themapark waar alles om de aarde draait. Het is een jonge stichting met grote ambities. </a:t>
            </a:r>
          </a:p>
        </p:txBody>
      </p:sp>
      <p:sp>
        <p:nvSpPr>
          <p:cNvPr id="2" name="Titel 1">
            <a:extLst>
              <a:ext uri="{FF2B5EF4-FFF2-40B4-BE49-F238E27FC236}">
                <a16:creationId xmlns:a16="http://schemas.microsoft.com/office/drawing/2014/main" id="{268CF1CF-24F7-49D9-A952-C67C60A45C72}"/>
              </a:ext>
            </a:extLst>
          </p:cNvPr>
          <p:cNvSpPr>
            <a:spLocks noGrp="1"/>
          </p:cNvSpPr>
          <p:nvPr>
            <p:ph type="title"/>
          </p:nvPr>
        </p:nvSpPr>
        <p:spPr>
          <a:xfrm>
            <a:off x="724396" y="764557"/>
            <a:ext cx="5334001" cy="773840"/>
          </a:xfrm>
        </p:spPr>
        <p:txBody>
          <a:bodyPr>
            <a:normAutofit fontScale="90000"/>
          </a:bodyPr>
          <a:lstStyle/>
          <a:p>
            <a:r>
              <a:rPr lang="nl-NL" sz="3200" b="1" dirty="0">
                <a:effectLst>
                  <a:outerShdw blurRad="38100" dist="38100" dir="2700000" algn="tl">
                    <a:srgbClr val="000000">
                      <a:alpha val="43137"/>
                    </a:srgbClr>
                  </a:outerShdw>
                </a:effectLst>
              </a:rPr>
              <a:t> </a:t>
            </a:r>
            <a:r>
              <a:rPr lang="nl-NL" sz="5300" b="1" u="sng" dirty="0">
                <a:effectLst>
                  <a:outerShdw blurRad="38100" dist="38100" dir="2700000" algn="tl">
                    <a:srgbClr val="000000">
                      <a:alpha val="43137"/>
                    </a:srgbClr>
                  </a:outerShdw>
                </a:effectLst>
              </a:rPr>
              <a:t>Wie zijn wij </a:t>
            </a:r>
            <a:br>
              <a:rPr lang="nl-NL" sz="3600" b="1" u="sng" dirty="0">
                <a:effectLst>
                  <a:outerShdw blurRad="38100" dist="38100" dir="2700000" algn="tl">
                    <a:srgbClr val="000000">
                      <a:alpha val="43137"/>
                    </a:srgbClr>
                  </a:outerShdw>
                </a:effectLst>
              </a:rPr>
            </a:br>
            <a:endParaRPr lang="nl-NL" sz="3200" b="1" u="sng" dirty="0">
              <a:effectLst>
                <a:outerShdw blurRad="38100" dist="38100" dir="2700000" algn="tl">
                  <a:srgbClr val="000000">
                    <a:alpha val="43137"/>
                  </a:srgbClr>
                </a:outerShdw>
              </a:effectLst>
            </a:endParaRPr>
          </a:p>
        </p:txBody>
      </p:sp>
      <p:sp>
        <p:nvSpPr>
          <p:cNvPr id="21" name="Titel 1">
            <a:extLst>
              <a:ext uri="{FF2B5EF4-FFF2-40B4-BE49-F238E27FC236}">
                <a16:creationId xmlns:a16="http://schemas.microsoft.com/office/drawing/2014/main" id="{1D65DC36-5785-430E-92F9-BB1BD425B285}"/>
              </a:ext>
            </a:extLst>
          </p:cNvPr>
          <p:cNvSpPr txBox="1">
            <a:spLocks/>
          </p:cNvSpPr>
          <p:nvPr/>
        </p:nvSpPr>
        <p:spPr>
          <a:xfrm>
            <a:off x="7766677" y="2527731"/>
            <a:ext cx="3394241" cy="152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u="sng" dirty="0">
                <a:effectLst>
                  <a:outerShdw blurRad="38100" dist="38100" dir="2700000" algn="tl">
                    <a:srgbClr val="000000">
                      <a:alpha val="43137"/>
                    </a:srgbClr>
                  </a:outerShdw>
                </a:effectLst>
              </a:rPr>
              <a:t>Wie ben jij</a:t>
            </a:r>
            <a:endParaRPr lang="nl-NL" sz="3200" b="1" u="sng" dirty="0">
              <a:effectLst>
                <a:outerShdw blurRad="38100" dist="38100" dir="2700000" algn="tl">
                  <a:srgbClr val="000000">
                    <a:alpha val="43137"/>
                  </a:srgbClr>
                </a:outerShdw>
              </a:effectLst>
            </a:endParaRPr>
          </a:p>
        </p:txBody>
      </p:sp>
      <p:sp>
        <p:nvSpPr>
          <p:cNvPr id="23" name="Tijdelijke aanduiding voor inhoud 2">
            <a:extLst>
              <a:ext uri="{FF2B5EF4-FFF2-40B4-BE49-F238E27FC236}">
                <a16:creationId xmlns:a16="http://schemas.microsoft.com/office/drawing/2014/main" id="{72A8C58D-2F7C-4E6D-8E9E-F9DB59FB2922}"/>
              </a:ext>
            </a:extLst>
          </p:cNvPr>
          <p:cNvSpPr txBox="1">
            <a:spLocks/>
          </p:cNvSpPr>
          <p:nvPr/>
        </p:nvSpPr>
        <p:spPr>
          <a:xfrm>
            <a:off x="597344" y="3429000"/>
            <a:ext cx="3930268" cy="3123226"/>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900" dirty="0"/>
              <a:t>Pannenkoekenrestaurant de </a:t>
            </a:r>
            <a:r>
              <a:rPr lang="nl-NL" sz="1900" dirty="0" err="1"/>
              <a:t>WereldPan</a:t>
            </a:r>
            <a:r>
              <a:rPr lang="nl-NL" sz="1900" dirty="0"/>
              <a:t> zet de gasten uit het museum de lekkerste pannenkoeken en of friet met snacks voor.</a:t>
            </a:r>
          </a:p>
          <a:p>
            <a:pPr marL="0" indent="0">
              <a:buFont typeface="Arial" panose="020B0604020202020204" pitchFamily="34" charset="0"/>
              <a:buNone/>
            </a:pPr>
            <a:r>
              <a:rPr lang="nl-NL" sz="1800" dirty="0"/>
              <a:t>Ook verzorgen wij buffetten, barbecues en 3-gangendiners</a:t>
            </a:r>
          </a:p>
          <a:p>
            <a:pPr marL="0" indent="0">
              <a:spcBef>
                <a:spcPts val="0"/>
              </a:spcBef>
              <a:buFont typeface="Arial" panose="020B0604020202020204" pitchFamily="34" charset="0"/>
              <a:buNone/>
            </a:pPr>
            <a:r>
              <a:rPr lang="nl-NL" sz="1800" dirty="0"/>
              <a:t>voor onze events.</a:t>
            </a:r>
          </a:p>
        </p:txBody>
      </p:sp>
      <p:sp>
        <p:nvSpPr>
          <p:cNvPr id="24" name="Tijdelijke aanduiding voor inhoud 2">
            <a:extLst>
              <a:ext uri="{FF2B5EF4-FFF2-40B4-BE49-F238E27FC236}">
                <a16:creationId xmlns:a16="http://schemas.microsoft.com/office/drawing/2014/main" id="{5AD834D6-57D0-4CE4-95C5-15409C24BB76}"/>
              </a:ext>
            </a:extLst>
          </p:cNvPr>
          <p:cNvSpPr txBox="1">
            <a:spLocks/>
          </p:cNvSpPr>
          <p:nvPr/>
        </p:nvSpPr>
        <p:spPr>
          <a:xfrm>
            <a:off x="7766677" y="3712370"/>
            <a:ext cx="4152209" cy="26556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900" dirty="0"/>
              <a:t>Je houdt van een dynamische afwisselende werkplek en werkt graag binnen een gezellig team.</a:t>
            </a:r>
          </a:p>
          <a:p>
            <a:pPr marL="0" indent="0">
              <a:buFont typeface="Arial" panose="020B0604020202020204" pitchFamily="34" charset="0"/>
              <a:buNone/>
            </a:pPr>
            <a:endParaRPr lang="nl-NL" sz="800" dirty="0"/>
          </a:p>
          <a:p>
            <a:pPr marL="457200" lvl="1" indent="0">
              <a:buNone/>
            </a:pPr>
            <a:r>
              <a:rPr lang="nl-NL" sz="1700" dirty="0"/>
              <a:t>Je bent gastgericht, gastvrij en hebt oog voor detail en houdt ervan om een gezellig praatje te maken met de gast!</a:t>
            </a:r>
          </a:p>
        </p:txBody>
      </p:sp>
    </p:spTree>
    <p:extLst>
      <p:ext uri="{BB962C8B-B14F-4D97-AF65-F5344CB8AC3E}">
        <p14:creationId xmlns:p14="http://schemas.microsoft.com/office/powerpoint/2010/main" val="222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21"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5EB00-629A-4727-B732-F202FF99CC89}"/>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Wat is gastvrijheid?</a:t>
            </a:r>
          </a:p>
        </p:txBody>
      </p:sp>
      <p:sp>
        <p:nvSpPr>
          <p:cNvPr id="6" name="Titel 1">
            <a:extLst>
              <a:ext uri="{FF2B5EF4-FFF2-40B4-BE49-F238E27FC236}">
                <a16:creationId xmlns:a16="http://schemas.microsoft.com/office/drawing/2014/main" id="{E0A9E6AA-1758-4D34-A00A-0742A3034143}"/>
              </a:ext>
            </a:extLst>
          </p:cNvPr>
          <p:cNvSpPr txBox="1">
            <a:spLocks/>
          </p:cNvSpPr>
          <p:nvPr/>
        </p:nvSpPr>
        <p:spPr>
          <a:xfrm rot="21366812">
            <a:off x="6719397" y="912863"/>
            <a:ext cx="2724927" cy="489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u="sng" spc="-150" dirty="0" err="1">
                <a:effectLst>
                  <a:outerShdw blurRad="38100" dist="38100" dir="2700000" algn="tl">
                    <a:srgbClr val="000000">
                      <a:alpha val="43137"/>
                    </a:srgbClr>
                  </a:outerShdw>
                </a:effectLst>
              </a:rPr>
              <a:t>Een</a:t>
            </a:r>
            <a:r>
              <a:rPr lang="en-US" sz="2000" u="sng" spc="-150" dirty="0">
                <a:effectLst>
                  <a:outerShdw blurRad="38100" dist="38100" dir="2700000" algn="tl">
                    <a:srgbClr val="000000">
                      <a:alpha val="43137"/>
                    </a:srgbClr>
                  </a:outerShdw>
                </a:effectLst>
              </a:rPr>
              <a:t> </a:t>
            </a:r>
            <a:r>
              <a:rPr lang="en-US" sz="2000" u="sng" spc="-150" dirty="0" err="1">
                <a:effectLst>
                  <a:outerShdw blurRad="38100" dist="38100" dir="2700000" algn="tl">
                    <a:srgbClr val="000000">
                      <a:alpha val="43137"/>
                    </a:srgbClr>
                  </a:outerShdw>
                </a:effectLst>
              </a:rPr>
              <a:t>eerste</a:t>
            </a:r>
            <a:r>
              <a:rPr lang="en-US" sz="2000" u="sng" spc="-150" dirty="0">
                <a:effectLst>
                  <a:outerShdw blurRad="38100" dist="38100" dir="2700000" algn="tl">
                    <a:srgbClr val="000000">
                      <a:alpha val="43137"/>
                    </a:srgbClr>
                  </a:outerShdw>
                </a:effectLst>
              </a:rPr>
              <a:t> </a:t>
            </a:r>
            <a:r>
              <a:rPr lang="en-US" sz="2000" u="sng" spc="-150" dirty="0" err="1">
                <a:effectLst>
                  <a:outerShdw blurRad="38100" dist="38100" dir="2700000" algn="tl">
                    <a:srgbClr val="000000">
                      <a:alpha val="43137"/>
                    </a:srgbClr>
                  </a:outerShdw>
                </a:effectLst>
              </a:rPr>
              <a:t>indruk</a:t>
            </a:r>
            <a:r>
              <a:rPr lang="en-US" sz="2000" u="sng" spc="-150" dirty="0">
                <a:effectLst>
                  <a:outerShdw blurRad="38100" dist="38100" dir="2700000" algn="tl">
                    <a:srgbClr val="000000">
                      <a:alpha val="43137"/>
                    </a:srgbClr>
                  </a:outerShdw>
                </a:effectLst>
              </a:rPr>
              <a:t> </a:t>
            </a:r>
            <a:r>
              <a:rPr lang="en-US" sz="2000" u="sng" spc="-150" dirty="0" err="1">
                <a:effectLst>
                  <a:outerShdw blurRad="38100" dist="38100" dir="2700000" algn="tl">
                    <a:srgbClr val="000000">
                      <a:alpha val="43137"/>
                    </a:srgbClr>
                  </a:outerShdw>
                </a:effectLst>
              </a:rPr>
              <a:t>maak</a:t>
            </a:r>
            <a:r>
              <a:rPr lang="en-US" sz="2000" u="sng" spc="-150" dirty="0">
                <a:effectLst>
                  <a:outerShdw blurRad="38100" dist="38100" dir="2700000" algn="tl">
                    <a:srgbClr val="000000">
                      <a:alpha val="43137"/>
                    </a:srgbClr>
                  </a:outerShdw>
                </a:effectLst>
              </a:rPr>
              <a:t> je maar </a:t>
            </a:r>
            <a:r>
              <a:rPr lang="en-US" sz="2000" u="sng" spc="-150" dirty="0" err="1">
                <a:effectLst>
                  <a:outerShdw blurRad="38100" dist="38100" dir="2700000" algn="tl">
                    <a:srgbClr val="000000">
                      <a:alpha val="43137"/>
                    </a:srgbClr>
                  </a:outerShdw>
                </a:effectLst>
              </a:rPr>
              <a:t>één</a:t>
            </a:r>
            <a:r>
              <a:rPr lang="en-US" sz="2000" u="sng" spc="-150" dirty="0">
                <a:effectLst>
                  <a:outerShdw blurRad="38100" dist="38100" dir="2700000" algn="tl">
                    <a:srgbClr val="000000">
                      <a:alpha val="43137"/>
                    </a:srgbClr>
                  </a:outerShdw>
                </a:effectLst>
              </a:rPr>
              <a:t> </a:t>
            </a:r>
            <a:r>
              <a:rPr lang="en-US" sz="2000" u="sng" spc="-150" dirty="0" err="1">
                <a:effectLst>
                  <a:outerShdw blurRad="38100" dist="38100" dir="2700000" algn="tl">
                    <a:srgbClr val="000000">
                      <a:alpha val="43137"/>
                    </a:srgbClr>
                  </a:outerShdw>
                </a:effectLst>
              </a:rPr>
              <a:t>keer</a:t>
            </a:r>
            <a:r>
              <a:rPr lang="en-US" sz="2000" u="sng" spc="-150" dirty="0">
                <a:effectLst>
                  <a:outerShdw blurRad="38100" dist="38100" dir="2700000" algn="tl">
                    <a:srgbClr val="000000">
                      <a:alpha val="43137"/>
                    </a:srgbClr>
                  </a:outerShdw>
                </a:effectLst>
              </a:rPr>
              <a:t>!</a:t>
            </a:r>
          </a:p>
        </p:txBody>
      </p:sp>
      <p:sp>
        <p:nvSpPr>
          <p:cNvPr id="9" name="Pijl: gekromd rechts 8">
            <a:extLst>
              <a:ext uri="{FF2B5EF4-FFF2-40B4-BE49-F238E27FC236}">
                <a16:creationId xmlns:a16="http://schemas.microsoft.com/office/drawing/2014/main" id="{3A0988F1-E61F-454C-9C08-9ACAF113F61A}"/>
              </a:ext>
            </a:extLst>
          </p:cNvPr>
          <p:cNvSpPr/>
          <p:nvPr/>
        </p:nvSpPr>
        <p:spPr>
          <a:xfrm rot="16487669">
            <a:off x="6530967" y="1078308"/>
            <a:ext cx="519593" cy="1350825"/>
          </a:xfrm>
          <a:prstGeom prst="curvedRightArrow">
            <a:avLst>
              <a:gd name="adj1" fmla="val 10293"/>
              <a:gd name="adj2" fmla="val 64549"/>
              <a:gd name="adj3" fmla="val 43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2" name="Content Placeholder 3">
            <a:extLst>
              <a:ext uri="{FF2B5EF4-FFF2-40B4-BE49-F238E27FC236}">
                <a16:creationId xmlns:a16="http://schemas.microsoft.com/office/drawing/2014/main" id="{4A30375A-A061-43BD-80BE-68A4F74E1E5B}"/>
              </a:ext>
            </a:extLst>
          </p:cNvPr>
          <p:cNvPicPr>
            <a:picLocks noGrp="1" noChangeAspect="1"/>
          </p:cNvPicPr>
          <p:nvPr>
            <p:ph idx="1"/>
          </p:nvPr>
        </p:nvPicPr>
        <p:blipFill>
          <a:blip r:embed="rId2"/>
          <a:srcRect l="605" t="22195" r="605" b="18073"/>
          <a:stretch>
            <a:fillRect/>
          </a:stretch>
        </p:blipFill>
        <p:spPr>
          <a:xfrm>
            <a:off x="801350" y="2286000"/>
            <a:ext cx="8897505" cy="3817938"/>
          </a:xfrm>
          <a:prstGeom prst="rect">
            <a:avLst/>
          </a:prstGeom>
          <a:noFill/>
          <a:ln>
            <a:noFill/>
          </a:ln>
        </p:spPr>
      </p:pic>
    </p:spTree>
    <p:extLst>
      <p:ext uri="{BB962C8B-B14F-4D97-AF65-F5344CB8AC3E}">
        <p14:creationId xmlns:p14="http://schemas.microsoft.com/office/powerpoint/2010/main" val="86297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4A0443B-2CA8-4D3D-8AFB-FF2646715B4B}"/>
              </a:ext>
            </a:extLst>
          </p:cNvPr>
          <p:cNvSpPr txBox="1">
            <a:spLocks/>
          </p:cNvSpPr>
          <p:nvPr/>
        </p:nvSpPr>
        <p:spPr>
          <a:xfrm rot="21366812">
            <a:off x="816695" y="156926"/>
            <a:ext cx="4690625" cy="17730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u="sng" spc="-150" dirty="0">
                <a:effectLst>
                  <a:outerShdw blurRad="38100" dist="38100" dir="2700000" algn="tl">
                    <a:srgbClr val="000000">
                      <a:alpha val="43137"/>
                    </a:srgbClr>
                  </a:outerShdw>
                </a:effectLst>
              </a:rPr>
              <a:t>Bekijk de video!</a:t>
            </a:r>
          </a:p>
        </p:txBody>
      </p:sp>
      <p:pic>
        <p:nvPicPr>
          <p:cNvPr id="10" name="Online Media 9" title="Hoe word je een echte horeca topper?">
            <a:hlinkClick r:id="" action="ppaction://media"/>
            <a:extLst>
              <a:ext uri="{FF2B5EF4-FFF2-40B4-BE49-F238E27FC236}">
                <a16:creationId xmlns:a16="http://schemas.microsoft.com/office/drawing/2014/main" id="{F0E11A39-710A-4C9C-B997-9E275597DE1E}"/>
              </a:ext>
            </a:extLst>
          </p:cNvPr>
          <p:cNvPicPr>
            <a:picLocks noGrp="1" noRot="1" noChangeAspect="1"/>
          </p:cNvPicPr>
          <p:nvPr>
            <p:ph idx="1"/>
            <a:videoFile r:link="rId1"/>
          </p:nvPr>
        </p:nvPicPr>
        <p:blipFill>
          <a:blip r:embed="rId3"/>
          <a:stretch>
            <a:fillRect/>
          </a:stretch>
        </p:blipFill>
        <p:spPr>
          <a:xfrm>
            <a:off x="4768355" y="1907309"/>
            <a:ext cx="6757988" cy="3817938"/>
          </a:xfrm>
          <a:prstGeom prst="rect">
            <a:avLst/>
          </a:prstGeom>
        </p:spPr>
      </p:pic>
      <p:cxnSp>
        <p:nvCxnSpPr>
          <p:cNvPr id="9" name="Connector: Curved 7">
            <a:extLst>
              <a:ext uri="{FF2B5EF4-FFF2-40B4-BE49-F238E27FC236}">
                <a16:creationId xmlns:a16="http://schemas.microsoft.com/office/drawing/2014/main" id="{99A85E9A-2CC6-4BB8-ABB9-DBE884BC398F}"/>
              </a:ext>
            </a:extLst>
          </p:cNvPr>
          <p:cNvCxnSpPr/>
          <p:nvPr/>
        </p:nvCxnSpPr>
        <p:spPr>
          <a:xfrm>
            <a:off x="3347333" y="2173379"/>
            <a:ext cx="932871" cy="685965"/>
          </a:xfrm>
          <a:prstGeom prst="curvedConnector3">
            <a:avLst/>
          </a:prstGeom>
          <a:noFill/>
          <a:ln w="57150" cap="flat">
            <a:solidFill>
              <a:srgbClr val="FFFFFF"/>
            </a:solidFill>
            <a:custDash>
              <a:ds d="100000" sp="100000"/>
            </a:custDash>
            <a:miter/>
            <a:tailEnd type="arrow"/>
          </a:ln>
        </p:spPr>
      </p:cxnSp>
    </p:spTree>
    <p:extLst>
      <p:ext uri="{BB962C8B-B14F-4D97-AF65-F5344CB8AC3E}">
        <p14:creationId xmlns:p14="http://schemas.microsoft.com/office/powerpoint/2010/main" val="35441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24A24-9E03-4D95-A6CC-0246A9BF7009}"/>
              </a:ext>
            </a:extLst>
          </p:cNvPr>
          <p:cNvSpPr txBox="1">
            <a:spLocks noGrp="1"/>
          </p:cNvSpPr>
          <p:nvPr>
            <p:ph type="title"/>
          </p:nvPr>
        </p:nvSpPr>
        <p:spPr>
          <a:xfrm>
            <a:off x="762000" y="762000"/>
            <a:ext cx="10668000" cy="1524000"/>
          </a:xfrm>
        </p:spPr>
        <p:txBody>
          <a:bodyPr anchor="b" anchorCtr="1"/>
          <a:lstStyle/>
          <a:p>
            <a:pPr lvl="0" algn="ctr"/>
            <a:r>
              <a:rPr lang="nl-NL" sz="3000" dirty="0">
                <a:solidFill>
                  <a:srgbClr val="FFFFFF"/>
                </a:solidFill>
              </a:rPr>
              <a:t>Dranken kennis</a:t>
            </a:r>
            <a:br>
              <a:rPr lang="nl-NL" sz="3000" dirty="0">
                <a:solidFill>
                  <a:srgbClr val="FFFFFF"/>
                </a:solidFill>
              </a:rPr>
            </a:br>
            <a:r>
              <a:rPr lang="nl-NL" sz="3000" dirty="0">
                <a:solidFill>
                  <a:srgbClr val="FFFFFF"/>
                </a:solidFill>
              </a:rPr>
              <a:t>informatie over “aparte” koffie mogelijkheiden die wij bieden</a:t>
            </a:r>
            <a:br>
              <a:rPr lang="nl-NL" sz="3000" dirty="0">
                <a:solidFill>
                  <a:srgbClr val="FFFFFF"/>
                </a:solidFill>
              </a:rPr>
            </a:br>
            <a:endParaRPr lang="en-NL" sz="3000" dirty="0">
              <a:solidFill>
                <a:srgbClr val="FFFFFF"/>
              </a:solidFill>
            </a:endParaRPr>
          </a:p>
        </p:txBody>
      </p:sp>
      <p:pic>
        <p:nvPicPr>
          <p:cNvPr id="13" name="Content Placeholder 4" descr="A picture containing text, cup&#10;&#10;Description automatically generated">
            <a:extLst>
              <a:ext uri="{FF2B5EF4-FFF2-40B4-BE49-F238E27FC236}">
                <a16:creationId xmlns:a16="http://schemas.microsoft.com/office/drawing/2014/main" id="{FFB2F98F-8D37-49C6-9BCF-A0658F1DA86A}"/>
              </a:ext>
            </a:extLst>
          </p:cNvPr>
          <p:cNvPicPr>
            <a:picLocks noGrp="1" noChangeAspect="1"/>
          </p:cNvPicPr>
          <p:nvPr>
            <p:ph idx="1"/>
          </p:nvPr>
        </p:nvPicPr>
        <p:blipFill>
          <a:blip r:embed="rId3"/>
          <a:stretch>
            <a:fillRect/>
          </a:stretch>
        </p:blipFill>
        <p:spPr>
          <a:xfrm>
            <a:off x="958848" y="3606795"/>
            <a:ext cx="2174872" cy="1606545"/>
          </a:xfrm>
        </p:spPr>
      </p:pic>
      <p:pic>
        <p:nvPicPr>
          <p:cNvPr id="14" name="Picture 7">
            <a:extLst>
              <a:ext uri="{FF2B5EF4-FFF2-40B4-BE49-F238E27FC236}">
                <a16:creationId xmlns:a16="http://schemas.microsoft.com/office/drawing/2014/main" id="{F5A2B11E-1123-40F7-ADBF-DC6C6A950B1A}"/>
              </a:ext>
            </a:extLst>
          </p:cNvPr>
          <p:cNvPicPr>
            <a:picLocks noChangeAspect="1"/>
          </p:cNvPicPr>
          <p:nvPr/>
        </p:nvPicPr>
        <p:blipFill>
          <a:blip r:embed="rId4"/>
          <a:srcRect l="60000" t="51997" r="16172" b="19028"/>
          <a:stretch>
            <a:fillRect/>
          </a:stretch>
        </p:blipFill>
        <p:spPr>
          <a:xfrm>
            <a:off x="3133720" y="3606795"/>
            <a:ext cx="2379661" cy="1606545"/>
          </a:xfrm>
          <a:prstGeom prst="rect">
            <a:avLst/>
          </a:prstGeom>
          <a:noFill/>
          <a:ln cap="flat">
            <a:noFill/>
          </a:ln>
        </p:spPr>
      </p:pic>
      <p:pic>
        <p:nvPicPr>
          <p:cNvPr id="15" name="Picture 6" descr="A picture containing text&#10;&#10;Description automatically generated">
            <a:extLst>
              <a:ext uri="{FF2B5EF4-FFF2-40B4-BE49-F238E27FC236}">
                <a16:creationId xmlns:a16="http://schemas.microsoft.com/office/drawing/2014/main" id="{6BBCA03D-3598-4F65-AA7F-F289FC628C3E}"/>
              </a:ext>
            </a:extLst>
          </p:cNvPr>
          <p:cNvPicPr>
            <a:picLocks noChangeAspect="1"/>
          </p:cNvPicPr>
          <p:nvPr/>
        </p:nvPicPr>
        <p:blipFill>
          <a:blip r:embed="rId5"/>
          <a:srcRect r="38015" b="20041"/>
          <a:stretch>
            <a:fillRect/>
          </a:stretch>
        </p:blipFill>
        <p:spPr>
          <a:xfrm>
            <a:off x="5654677" y="3606795"/>
            <a:ext cx="5583234" cy="1606545"/>
          </a:xfrm>
          <a:prstGeom prst="rect">
            <a:avLst/>
          </a:prstGeom>
          <a:noFill/>
          <a:ln cap="flat">
            <a:noFill/>
          </a:ln>
        </p:spPr>
      </p:pic>
      <p:sp>
        <p:nvSpPr>
          <p:cNvPr id="11" name="TextBox 10">
            <a:extLst>
              <a:ext uri="{FF2B5EF4-FFF2-40B4-BE49-F238E27FC236}">
                <a16:creationId xmlns:a16="http://schemas.microsoft.com/office/drawing/2014/main" id="{C4597EA9-2FF9-4EFF-88C1-C3DD9AD400BB}"/>
              </a:ext>
            </a:extLst>
          </p:cNvPr>
          <p:cNvSpPr txBox="1"/>
          <p:nvPr/>
        </p:nvSpPr>
        <p:spPr>
          <a:xfrm>
            <a:off x="954089" y="5293379"/>
            <a:ext cx="1960903" cy="369332"/>
          </a:xfrm>
          <a:prstGeom prst="rect">
            <a:avLst/>
          </a:prstGeom>
          <a:noFill/>
        </p:spPr>
        <p:txBody>
          <a:bodyPr wrap="square" rtlCol="0">
            <a:spAutoFit/>
          </a:bodyPr>
          <a:lstStyle/>
          <a:p>
            <a:r>
              <a:rPr lang="nl-NL" dirty="0"/>
              <a:t>Koffie verkeerd</a:t>
            </a:r>
            <a:endParaRPr lang="en-NL" dirty="0"/>
          </a:p>
        </p:txBody>
      </p:sp>
      <p:sp>
        <p:nvSpPr>
          <p:cNvPr id="18" name="TextBox 17">
            <a:extLst>
              <a:ext uri="{FF2B5EF4-FFF2-40B4-BE49-F238E27FC236}">
                <a16:creationId xmlns:a16="http://schemas.microsoft.com/office/drawing/2014/main" id="{C83FADE1-F67C-495E-8F34-FF1F74D66AB6}"/>
              </a:ext>
            </a:extLst>
          </p:cNvPr>
          <p:cNvSpPr txBox="1"/>
          <p:nvPr/>
        </p:nvSpPr>
        <p:spPr>
          <a:xfrm>
            <a:off x="3490814" y="5293379"/>
            <a:ext cx="1960903" cy="369332"/>
          </a:xfrm>
          <a:prstGeom prst="rect">
            <a:avLst/>
          </a:prstGeom>
          <a:noFill/>
        </p:spPr>
        <p:txBody>
          <a:bodyPr wrap="square" rtlCol="0">
            <a:spAutoFit/>
          </a:bodyPr>
          <a:lstStyle/>
          <a:p>
            <a:r>
              <a:rPr lang="nl-NL" dirty="0"/>
              <a:t>Latte macchiato</a:t>
            </a:r>
            <a:endParaRPr lang="en-NL" dirty="0"/>
          </a:p>
        </p:txBody>
      </p:sp>
      <p:sp>
        <p:nvSpPr>
          <p:cNvPr id="19" name="TextBox 18">
            <a:extLst>
              <a:ext uri="{FF2B5EF4-FFF2-40B4-BE49-F238E27FC236}">
                <a16:creationId xmlns:a16="http://schemas.microsoft.com/office/drawing/2014/main" id="{BBEF4CB1-0BBB-4133-B3D7-7A8B5DB4AAF2}"/>
              </a:ext>
            </a:extLst>
          </p:cNvPr>
          <p:cNvSpPr txBox="1"/>
          <p:nvPr/>
        </p:nvSpPr>
        <p:spPr>
          <a:xfrm>
            <a:off x="6148733" y="5315760"/>
            <a:ext cx="2379661" cy="369332"/>
          </a:xfrm>
          <a:prstGeom prst="rect">
            <a:avLst/>
          </a:prstGeom>
          <a:noFill/>
        </p:spPr>
        <p:txBody>
          <a:bodyPr wrap="square" rtlCol="0">
            <a:spAutoFit/>
          </a:bodyPr>
          <a:lstStyle/>
          <a:p>
            <a:r>
              <a:rPr lang="nl-NL" dirty="0"/>
              <a:t>Espresso macchiato</a:t>
            </a:r>
            <a:endParaRPr lang="en-NL" dirty="0"/>
          </a:p>
        </p:txBody>
      </p:sp>
      <p:sp>
        <p:nvSpPr>
          <p:cNvPr id="20" name="TextBox 19">
            <a:extLst>
              <a:ext uri="{FF2B5EF4-FFF2-40B4-BE49-F238E27FC236}">
                <a16:creationId xmlns:a16="http://schemas.microsoft.com/office/drawing/2014/main" id="{B401E63F-ADA1-43B1-BC25-3338F9E9E2C9}"/>
              </a:ext>
            </a:extLst>
          </p:cNvPr>
          <p:cNvSpPr txBox="1"/>
          <p:nvPr/>
        </p:nvSpPr>
        <p:spPr>
          <a:xfrm>
            <a:off x="9225410" y="5293379"/>
            <a:ext cx="2379661" cy="369332"/>
          </a:xfrm>
          <a:prstGeom prst="rect">
            <a:avLst/>
          </a:prstGeom>
          <a:noFill/>
        </p:spPr>
        <p:txBody>
          <a:bodyPr wrap="square" rtlCol="0">
            <a:spAutoFit/>
          </a:bodyPr>
          <a:lstStyle/>
          <a:p>
            <a:r>
              <a:rPr lang="nl-NL" dirty="0"/>
              <a:t>Cappuccino</a:t>
            </a:r>
            <a:endParaRPr lang="en-NL" dirty="0"/>
          </a:p>
        </p:txBody>
      </p:sp>
    </p:spTree>
    <p:extLst>
      <p:ext uri="{BB962C8B-B14F-4D97-AF65-F5344CB8AC3E}">
        <p14:creationId xmlns:p14="http://schemas.microsoft.com/office/powerpoint/2010/main" val="355450261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59C5F-8013-43BB-A191-60F826F60A38}"/>
              </a:ext>
            </a:extLst>
          </p:cNvPr>
          <p:cNvSpPr>
            <a:spLocks noGrp="1"/>
          </p:cNvSpPr>
          <p:nvPr>
            <p:ph type="title"/>
          </p:nvPr>
        </p:nvSpPr>
        <p:spPr>
          <a:xfrm>
            <a:off x="762000" y="664345"/>
            <a:ext cx="10668000" cy="1524000"/>
          </a:xfrm>
        </p:spPr>
        <p:txBody>
          <a:bodyPr/>
          <a:lstStyle/>
          <a:p>
            <a:r>
              <a:rPr lang="nl-NL" dirty="0">
                <a:effectLst>
                  <a:outerShdw blurRad="38100" dist="38100" dir="2700000" algn="tl">
                    <a:srgbClr val="000000">
                      <a:alpha val="43137"/>
                    </a:srgbClr>
                  </a:outerShdw>
                </a:effectLst>
              </a:rPr>
              <a:t>Alles over Allergenen</a:t>
            </a:r>
          </a:p>
        </p:txBody>
      </p:sp>
      <p:sp>
        <p:nvSpPr>
          <p:cNvPr id="4" name="Tijdelijke aanduiding voor inhoud 2">
            <a:extLst>
              <a:ext uri="{FF2B5EF4-FFF2-40B4-BE49-F238E27FC236}">
                <a16:creationId xmlns:a16="http://schemas.microsoft.com/office/drawing/2014/main" id="{BA1A2B3B-B605-4A1D-8250-4679B41FFD26}"/>
              </a:ext>
            </a:extLst>
          </p:cNvPr>
          <p:cNvSpPr txBox="1">
            <a:spLocks/>
          </p:cNvSpPr>
          <p:nvPr/>
        </p:nvSpPr>
        <p:spPr>
          <a:xfrm>
            <a:off x="762000" y="3080158"/>
            <a:ext cx="4884198" cy="2452424"/>
          </a:xfrm>
          <a:custGeom>
            <a:avLst/>
            <a:gdLst>
              <a:gd name="connsiteX0" fmla="*/ 0 w 4884198"/>
              <a:gd name="connsiteY0" fmla="*/ 0 h 2452424"/>
              <a:gd name="connsiteX1" fmla="*/ 551217 w 4884198"/>
              <a:gd name="connsiteY1" fmla="*/ 0 h 2452424"/>
              <a:gd name="connsiteX2" fmla="*/ 1102433 w 4884198"/>
              <a:gd name="connsiteY2" fmla="*/ 0 h 2452424"/>
              <a:gd name="connsiteX3" fmla="*/ 1702492 w 4884198"/>
              <a:gd name="connsiteY3" fmla="*/ 0 h 2452424"/>
              <a:gd name="connsiteX4" fmla="*/ 2449076 w 4884198"/>
              <a:gd name="connsiteY4" fmla="*/ 0 h 2452424"/>
              <a:gd name="connsiteX5" fmla="*/ 3049135 w 4884198"/>
              <a:gd name="connsiteY5" fmla="*/ 0 h 2452424"/>
              <a:gd name="connsiteX6" fmla="*/ 3600352 w 4884198"/>
              <a:gd name="connsiteY6" fmla="*/ 0 h 2452424"/>
              <a:gd name="connsiteX7" fmla="*/ 4884198 w 4884198"/>
              <a:gd name="connsiteY7" fmla="*/ 0 h 2452424"/>
              <a:gd name="connsiteX8" fmla="*/ 4884198 w 4884198"/>
              <a:gd name="connsiteY8" fmla="*/ 539533 h 2452424"/>
              <a:gd name="connsiteX9" fmla="*/ 4884198 w 4884198"/>
              <a:gd name="connsiteY9" fmla="*/ 1152639 h 2452424"/>
              <a:gd name="connsiteX10" fmla="*/ 4884198 w 4884198"/>
              <a:gd name="connsiteY10" fmla="*/ 1765745 h 2452424"/>
              <a:gd name="connsiteX11" fmla="*/ 4884198 w 4884198"/>
              <a:gd name="connsiteY11" fmla="*/ 2452424 h 2452424"/>
              <a:gd name="connsiteX12" fmla="*/ 4332981 w 4884198"/>
              <a:gd name="connsiteY12" fmla="*/ 2452424 h 2452424"/>
              <a:gd name="connsiteX13" fmla="*/ 3635239 w 4884198"/>
              <a:gd name="connsiteY13" fmla="*/ 2452424 h 2452424"/>
              <a:gd name="connsiteX14" fmla="*/ 2937496 w 4884198"/>
              <a:gd name="connsiteY14" fmla="*/ 2452424 h 2452424"/>
              <a:gd name="connsiteX15" fmla="*/ 2142070 w 4884198"/>
              <a:gd name="connsiteY15" fmla="*/ 2452424 h 2452424"/>
              <a:gd name="connsiteX16" fmla="*/ 1590853 w 4884198"/>
              <a:gd name="connsiteY16" fmla="*/ 2452424 h 2452424"/>
              <a:gd name="connsiteX17" fmla="*/ 893110 w 4884198"/>
              <a:gd name="connsiteY17" fmla="*/ 2452424 h 2452424"/>
              <a:gd name="connsiteX18" fmla="*/ 0 w 4884198"/>
              <a:gd name="connsiteY18" fmla="*/ 2452424 h 2452424"/>
              <a:gd name="connsiteX19" fmla="*/ 0 w 4884198"/>
              <a:gd name="connsiteY19" fmla="*/ 1912891 h 2452424"/>
              <a:gd name="connsiteX20" fmla="*/ 0 w 4884198"/>
              <a:gd name="connsiteY20" fmla="*/ 1299785 h 2452424"/>
              <a:gd name="connsiteX21" fmla="*/ 0 w 4884198"/>
              <a:gd name="connsiteY21" fmla="*/ 662154 h 2452424"/>
              <a:gd name="connsiteX22" fmla="*/ 0 w 4884198"/>
              <a:gd name="connsiteY22" fmla="*/ 0 h 24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84198" h="2452424" fill="none" extrusionOk="0">
                <a:moveTo>
                  <a:pt x="0" y="0"/>
                </a:moveTo>
                <a:cubicBezTo>
                  <a:pt x="215324" y="25254"/>
                  <a:pt x="287537" y="5942"/>
                  <a:pt x="551217" y="0"/>
                </a:cubicBezTo>
                <a:cubicBezTo>
                  <a:pt x="814897" y="-5942"/>
                  <a:pt x="846804" y="-22902"/>
                  <a:pt x="1102433" y="0"/>
                </a:cubicBezTo>
                <a:cubicBezTo>
                  <a:pt x="1358062" y="22902"/>
                  <a:pt x="1505103" y="14829"/>
                  <a:pt x="1702492" y="0"/>
                </a:cubicBezTo>
                <a:cubicBezTo>
                  <a:pt x="1899881" y="-14829"/>
                  <a:pt x="2193845" y="-28037"/>
                  <a:pt x="2449076" y="0"/>
                </a:cubicBezTo>
                <a:cubicBezTo>
                  <a:pt x="2704307" y="28037"/>
                  <a:pt x="2848724" y="-17847"/>
                  <a:pt x="3049135" y="0"/>
                </a:cubicBezTo>
                <a:cubicBezTo>
                  <a:pt x="3249546" y="17847"/>
                  <a:pt x="3417012" y="-16193"/>
                  <a:pt x="3600352" y="0"/>
                </a:cubicBezTo>
                <a:cubicBezTo>
                  <a:pt x="3783692" y="16193"/>
                  <a:pt x="4585329" y="-34787"/>
                  <a:pt x="4884198" y="0"/>
                </a:cubicBezTo>
                <a:cubicBezTo>
                  <a:pt x="4864335" y="251350"/>
                  <a:pt x="4896376" y="392793"/>
                  <a:pt x="4884198" y="539533"/>
                </a:cubicBezTo>
                <a:cubicBezTo>
                  <a:pt x="4872020" y="686273"/>
                  <a:pt x="4884747" y="958661"/>
                  <a:pt x="4884198" y="1152639"/>
                </a:cubicBezTo>
                <a:cubicBezTo>
                  <a:pt x="4883649" y="1346617"/>
                  <a:pt x="4888263" y="1497461"/>
                  <a:pt x="4884198" y="1765745"/>
                </a:cubicBezTo>
                <a:cubicBezTo>
                  <a:pt x="4880133" y="2034029"/>
                  <a:pt x="4855562" y="2174743"/>
                  <a:pt x="4884198" y="2452424"/>
                </a:cubicBezTo>
                <a:cubicBezTo>
                  <a:pt x="4667156" y="2425101"/>
                  <a:pt x="4580514" y="2467148"/>
                  <a:pt x="4332981" y="2452424"/>
                </a:cubicBezTo>
                <a:cubicBezTo>
                  <a:pt x="4085448" y="2437700"/>
                  <a:pt x="3965033" y="2437129"/>
                  <a:pt x="3635239" y="2452424"/>
                </a:cubicBezTo>
                <a:cubicBezTo>
                  <a:pt x="3305445" y="2467719"/>
                  <a:pt x="3082480" y="2454055"/>
                  <a:pt x="2937496" y="2452424"/>
                </a:cubicBezTo>
                <a:cubicBezTo>
                  <a:pt x="2792512" y="2450793"/>
                  <a:pt x="2469202" y="2414080"/>
                  <a:pt x="2142070" y="2452424"/>
                </a:cubicBezTo>
                <a:cubicBezTo>
                  <a:pt x="1814938" y="2490768"/>
                  <a:pt x="1723487" y="2435386"/>
                  <a:pt x="1590853" y="2452424"/>
                </a:cubicBezTo>
                <a:cubicBezTo>
                  <a:pt x="1458219" y="2469462"/>
                  <a:pt x="1097602" y="2477095"/>
                  <a:pt x="893110" y="2452424"/>
                </a:cubicBezTo>
                <a:cubicBezTo>
                  <a:pt x="688618" y="2427753"/>
                  <a:pt x="261644" y="2495890"/>
                  <a:pt x="0" y="2452424"/>
                </a:cubicBezTo>
                <a:cubicBezTo>
                  <a:pt x="17111" y="2284736"/>
                  <a:pt x="22815" y="2145981"/>
                  <a:pt x="0" y="1912891"/>
                </a:cubicBezTo>
                <a:cubicBezTo>
                  <a:pt x="-22815" y="1679801"/>
                  <a:pt x="24328" y="1484956"/>
                  <a:pt x="0" y="1299785"/>
                </a:cubicBezTo>
                <a:cubicBezTo>
                  <a:pt x="-24328" y="1114614"/>
                  <a:pt x="169" y="789688"/>
                  <a:pt x="0" y="662154"/>
                </a:cubicBezTo>
                <a:cubicBezTo>
                  <a:pt x="-169" y="534620"/>
                  <a:pt x="-21270" y="227135"/>
                  <a:pt x="0" y="0"/>
                </a:cubicBezTo>
                <a:close/>
              </a:path>
              <a:path w="4884198" h="2452424" stroke="0" extrusionOk="0">
                <a:moveTo>
                  <a:pt x="0" y="0"/>
                </a:moveTo>
                <a:cubicBezTo>
                  <a:pt x="228897" y="-4696"/>
                  <a:pt x="310703" y="-2803"/>
                  <a:pt x="551217" y="0"/>
                </a:cubicBezTo>
                <a:cubicBezTo>
                  <a:pt x="791731" y="2803"/>
                  <a:pt x="1121239" y="-37212"/>
                  <a:pt x="1297801" y="0"/>
                </a:cubicBezTo>
                <a:cubicBezTo>
                  <a:pt x="1474363" y="37212"/>
                  <a:pt x="1826662" y="-2017"/>
                  <a:pt x="2093228" y="0"/>
                </a:cubicBezTo>
                <a:cubicBezTo>
                  <a:pt x="2359794" y="2017"/>
                  <a:pt x="2460677" y="6274"/>
                  <a:pt x="2644444" y="0"/>
                </a:cubicBezTo>
                <a:cubicBezTo>
                  <a:pt x="2828211" y="-6274"/>
                  <a:pt x="3105741" y="-29188"/>
                  <a:pt x="3439871" y="0"/>
                </a:cubicBezTo>
                <a:cubicBezTo>
                  <a:pt x="3774001" y="29188"/>
                  <a:pt x="3959680" y="22233"/>
                  <a:pt x="4137613" y="0"/>
                </a:cubicBezTo>
                <a:cubicBezTo>
                  <a:pt x="4315546" y="-22233"/>
                  <a:pt x="4644964" y="-9446"/>
                  <a:pt x="4884198" y="0"/>
                </a:cubicBezTo>
                <a:cubicBezTo>
                  <a:pt x="4907078" y="212973"/>
                  <a:pt x="4865051" y="408105"/>
                  <a:pt x="4884198" y="662154"/>
                </a:cubicBezTo>
                <a:cubicBezTo>
                  <a:pt x="4903345" y="916203"/>
                  <a:pt x="4882013" y="1032706"/>
                  <a:pt x="4884198" y="1201688"/>
                </a:cubicBezTo>
                <a:cubicBezTo>
                  <a:pt x="4886383" y="1370670"/>
                  <a:pt x="4860176" y="1557165"/>
                  <a:pt x="4884198" y="1741221"/>
                </a:cubicBezTo>
                <a:cubicBezTo>
                  <a:pt x="4908220" y="1925277"/>
                  <a:pt x="4871343" y="2306946"/>
                  <a:pt x="4884198" y="2452424"/>
                </a:cubicBezTo>
                <a:cubicBezTo>
                  <a:pt x="4517619" y="2467383"/>
                  <a:pt x="4328358" y="2462550"/>
                  <a:pt x="4137613" y="2452424"/>
                </a:cubicBezTo>
                <a:cubicBezTo>
                  <a:pt x="3946868" y="2442298"/>
                  <a:pt x="3568198" y="2475984"/>
                  <a:pt x="3391029" y="2452424"/>
                </a:cubicBezTo>
                <a:cubicBezTo>
                  <a:pt x="3213860" y="2428864"/>
                  <a:pt x="2960277" y="2446569"/>
                  <a:pt x="2644444" y="2452424"/>
                </a:cubicBezTo>
                <a:cubicBezTo>
                  <a:pt x="2328611" y="2458279"/>
                  <a:pt x="2208022" y="2485537"/>
                  <a:pt x="1946702" y="2452424"/>
                </a:cubicBezTo>
                <a:cubicBezTo>
                  <a:pt x="1685382" y="2419311"/>
                  <a:pt x="1636742" y="2477985"/>
                  <a:pt x="1395485" y="2452424"/>
                </a:cubicBezTo>
                <a:cubicBezTo>
                  <a:pt x="1154228" y="2426863"/>
                  <a:pt x="964576" y="2442943"/>
                  <a:pt x="600059" y="2452424"/>
                </a:cubicBezTo>
                <a:cubicBezTo>
                  <a:pt x="235542" y="2461905"/>
                  <a:pt x="219802" y="2475727"/>
                  <a:pt x="0" y="2452424"/>
                </a:cubicBezTo>
                <a:cubicBezTo>
                  <a:pt x="-27457" y="2216138"/>
                  <a:pt x="-10565" y="2155955"/>
                  <a:pt x="0" y="1888366"/>
                </a:cubicBezTo>
                <a:cubicBezTo>
                  <a:pt x="10565" y="1620777"/>
                  <a:pt x="23759" y="1486124"/>
                  <a:pt x="0" y="1226212"/>
                </a:cubicBezTo>
                <a:cubicBezTo>
                  <a:pt x="-23759" y="966300"/>
                  <a:pt x="-332" y="763373"/>
                  <a:pt x="0" y="588582"/>
                </a:cubicBezTo>
                <a:cubicBezTo>
                  <a:pt x="332" y="413791"/>
                  <a:pt x="-16997" y="274913"/>
                  <a:pt x="0" y="0"/>
                </a:cubicBezTo>
                <a:close/>
              </a:path>
            </a:pathLst>
          </a:custGeom>
          <a:solidFill>
            <a:schemeClr val="accent2"/>
          </a:solidFill>
          <a:ln w="9525" cap="flat" cmpd="sng" algn="ctr">
            <a:solidFill>
              <a:schemeClr val="tx2"/>
            </a:solidFill>
            <a:prstDash val="solid"/>
            <a:round/>
            <a:headEnd type="none" w="med" len="med"/>
            <a:tailEnd type="none" w="med" len="med"/>
            <a:extLst>
              <a:ext uri="{C807C97D-BFC1-408E-A445-0C87EB9F89A2}">
                <ask:lineSketchStyleProps xmlns:ask="http://schemas.microsoft.com/office/drawing/2018/sketchyshapes" sd="1992245218">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3"/>
          </a:fontRef>
        </p:style>
        <p:txBody>
          <a:bodyPr vert="horz" lIns="91440" tIns="45720" rIns="91440" bIns="45720" rtlCol="0">
            <a:normAutofit fontScale="250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9pPr>
          </a:lstStyle>
          <a:p>
            <a:pPr marL="0" indent="0" algn="ctr">
              <a:buNone/>
            </a:pPr>
            <a:r>
              <a:rPr lang="nl-NL" sz="8000" b="1" dirty="0">
                <a:solidFill>
                  <a:schemeClr val="bg2"/>
                </a:solidFill>
                <a:effectLst>
                  <a:outerShdw blurRad="38100" dist="38100" dir="2700000" algn="tl">
                    <a:srgbClr val="000000">
                      <a:alpha val="43137"/>
                    </a:srgbClr>
                  </a:outerShdw>
                </a:effectLst>
                <a:latin typeface="+mj-lt"/>
              </a:rPr>
              <a:t>Wat is een voedselallergie?</a:t>
            </a:r>
          </a:p>
          <a:p>
            <a:pPr marL="0" indent="0" algn="ctr">
              <a:buNone/>
            </a:pPr>
            <a:r>
              <a:rPr lang="nl-NL" sz="5600" dirty="0">
                <a:solidFill>
                  <a:schemeClr val="bg2"/>
                </a:solidFill>
                <a:latin typeface="+mj-lt"/>
              </a:rPr>
              <a:t>Mensen krijgen bijvoorbeeld jeuk, traanogen, diarree en moeten hoesten, of voelen zich benauwd en misselijk. Soms vallen mensen flauw omdat de bloeddruk snel daalt. Ook kunnen mensen anafylaxie als allergische reactie krijgen. Dan vernauwen de luchtwegen acuut en kunnen mensen geen lucht meer krijgen. In de kast onder de kassa ligt een boekje met de allergenen van elk gerecht, mocht iemand hier om vragen kun je deze laten zien!</a:t>
            </a:r>
          </a:p>
          <a:p>
            <a:pPr marL="0" indent="0" algn="ctr">
              <a:buNone/>
            </a:pPr>
            <a:r>
              <a:rPr lang="nl-NL" sz="5600" dirty="0">
                <a:solidFill>
                  <a:schemeClr val="bg2"/>
                </a:solidFill>
                <a:latin typeface="+mj-lt"/>
                <a:cs typeface="Calibri" panose="020F0502020204030204" pitchFamily="34" charset="0"/>
              </a:rPr>
              <a:t>-</a:t>
            </a:r>
            <a:endParaRPr lang="nl-NL" sz="4400" dirty="0">
              <a:solidFill>
                <a:schemeClr val="bg2"/>
              </a:solidFill>
              <a:latin typeface="+mj-lt"/>
              <a:cs typeface="Calibri" panose="020F0502020204030204" pitchFamily="34" charset="0"/>
            </a:endParaRPr>
          </a:p>
          <a:p>
            <a:pPr marL="0" indent="0">
              <a:buFont typeface="Arial" panose="020B0604020202020204" pitchFamily="34" charset="0"/>
              <a:buNone/>
            </a:pPr>
            <a:endParaRPr lang="nl-NL" sz="2400" dirty="0"/>
          </a:p>
        </p:txBody>
      </p:sp>
      <p:sp>
        <p:nvSpPr>
          <p:cNvPr id="7" name="Titel 1">
            <a:extLst>
              <a:ext uri="{FF2B5EF4-FFF2-40B4-BE49-F238E27FC236}">
                <a16:creationId xmlns:a16="http://schemas.microsoft.com/office/drawing/2014/main" id="{0ABEA20D-BAFE-44BE-9117-C9A74BB1D158}"/>
              </a:ext>
            </a:extLst>
          </p:cNvPr>
          <p:cNvSpPr txBox="1">
            <a:spLocks/>
          </p:cNvSpPr>
          <p:nvPr/>
        </p:nvSpPr>
        <p:spPr>
          <a:xfrm>
            <a:off x="762000" y="1822489"/>
            <a:ext cx="10668000" cy="7317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spc="-150" dirty="0" err="1">
                <a:solidFill>
                  <a:schemeClr val="bg2">
                    <a:lumMod val="20000"/>
                    <a:lumOff val="80000"/>
                  </a:schemeClr>
                </a:solidFill>
              </a:rPr>
              <a:t>Allergenen</a:t>
            </a:r>
            <a:r>
              <a:rPr lang="en-US" sz="2000" spc="-150" dirty="0">
                <a:solidFill>
                  <a:schemeClr val="bg2">
                    <a:lumMod val="20000"/>
                    <a:lumOff val="80000"/>
                  </a:schemeClr>
                </a:solidFill>
              </a:rPr>
              <a:t> </a:t>
            </a:r>
            <a:r>
              <a:rPr lang="en-US" sz="2000" spc="-150" dirty="0" err="1">
                <a:solidFill>
                  <a:schemeClr val="bg2">
                    <a:lumMod val="20000"/>
                    <a:lumOff val="80000"/>
                  </a:schemeClr>
                </a:solidFill>
              </a:rPr>
              <a:t>zijn</a:t>
            </a:r>
            <a:r>
              <a:rPr lang="en-US" sz="2000" spc="-150" dirty="0">
                <a:solidFill>
                  <a:schemeClr val="bg2">
                    <a:lumMod val="20000"/>
                    <a:lumOff val="80000"/>
                  </a:schemeClr>
                </a:solidFill>
              </a:rPr>
              <a:t> </a:t>
            </a:r>
            <a:r>
              <a:rPr lang="en-US" sz="2000" spc="-150" dirty="0" err="1">
                <a:solidFill>
                  <a:schemeClr val="bg2">
                    <a:lumMod val="20000"/>
                    <a:lumOff val="80000"/>
                  </a:schemeClr>
                </a:solidFill>
              </a:rPr>
              <a:t>bestandelen</a:t>
            </a:r>
            <a:r>
              <a:rPr lang="en-US" sz="2000" spc="-150" dirty="0">
                <a:solidFill>
                  <a:schemeClr val="bg2">
                    <a:lumMod val="20000"/>
                    <a:lumOff val="80000"/>
                  </a:schemeClr>
                </a:solidFill>
              </a:rPr>
              <a:t> </a:t>
            </a:r>
            <a:r>
              <a:rPr lang="nl-NL" sz="2000" spc="-150" dirty="0">
                <a:solidFill>
                  <a:schemeClr val="bg2">
                    <a:lumMod val="20000"/>
                    <a:lumOff val="80000"/>
                  </a:schemeClr>
                </a:solidFill>
              </a:rPr>
              <a:t>van een natuurlijke of kunstmatige stof die allergische reacties kan veroorzaken.</a:t>
            </a:r>
            <a:r>
              <a:rPr lang="en-US" sz="2000" spc="-150" dirty="0">
                <a:solidFill>
                  <a:schemeClr val="bg2">
                    <a:lumMod val="20000"/>
                    <a:lumOff val="80000"/>
                  </a:schemeClr>
                </a:solidFill>
              </a:rPr>
              <a:t> </a:t>
            </a:r>
          </a:p>
        </p:txBody>
      </p:sp>
      <p:sp>
        <p:nvSpPr>
          <p:cNvPr id="8" name="Pijl: gekromd rechts 7">
            <a:extLst>
              <a:ext uri="{FF2B5EF4-FFF2-40B4-BE49-F238E27FC236}">
                <a16:creationId xmlns:a16="http://schemas.microsoft.com/office/drawing/2014/main" id="{E783772E-C8A2-4000-9332-248CD43B68F6}"/>
              </a:ext>
            </a:extLst>
          </p:cNvPr>
          <p:cNvSpPr/>
          <p:nvPr/>
        </p:nvSpPr>
        <p:spPr>
          <a:xfrm rot="4039401" flipH="1" flipV="1">
            <a:off x="6516825" y="2404149"/>
            <a:ext cx="323234" cy="1264103"/>
          </a:xfrm>
          <a:prstGeom prst="curvedRightArrow">
            <a:avLst>
              <a:gd name="adj1" fmla="val 0"/>
              <a:gd name="adj2" fmla="val 61696"/>
              <a:gd name="adj3" fmla="val 3163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solidFill>
                <a:schemeClr val="tx1"/>
              </a:solidFill>
            </a:endParaRPr>
          </a:p>
        </p:txBody>
      </p:sp>
      <p:pic>
        <p:nvPicPr>
          <p:cNvPr id="7170" name="Picture 2" descr="Allergenen in voeding detecteren - Flanders&amp;#39; FOOD">
            <a:extLst>
              <a:ext uri="{FF2B5EF4-FFF2-40B4-BE49-F238E27FC236}">
                <a16:creationId xmlns:a16="http://schemas.microsoft.com/office/drawing/2014/main" id="{A5B40F23-F3F0-4FDF-A67C-1A3391E32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645" y="4598814"/>
            <a:ext cx="5238750" cy="1809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A6D2264A-E940-477A-838B-907FB38F9B33}"/>
              </a:ext>
            </a:extLst>
          </p:cNvPr>
          <p:cNvSpPr txBox="1">
            <a:spLocks/>
          </p:cNvSpPr>
          <p:nvPr/>
        </p:nvSpPr>
        <p:spPr>
          <a:xfrm rot="21366812">
            <a:off x="7336441" y="3769405"/>
            <a:ext cx="3543474" cy="489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u="sng" spc="-150" dirty="0">
                <a:effectLst>
                  <a:outerShdw blurRad="38100" dist="38100" dir="2700000" algn="tl">
                    <a:srgbClr val="000000">
                      <a:alpha val="43137"/>
                    </a:srgbClr>
                  </a:outerShdw>
                </a:effectLst>
              </a:rPr>
              <a:t>De 14 allergen die je </a:t>
            </a:r>
            <a:r>
              <a:rPr lang="en-US" sz="2000" u="sng" spc="-150" dirty="0" err="1">
                <a:effectLst>
                  <a:outerShdw blurRad="38100" dist="38100" dir="2700000" algn="tl">
                    <a:srgbClr val="000000">
                      <a:alpha val="43137"/>
                    </a:srgbClr>
                  </a:outerShdw>
                </a:effectLst>
              </a:rPr>
              <a:t>moet</a:t>
            </a:r>
            <a:r>
              <a:rPr lang="en-US" sz="2000" u="sng" spc="-150" dirty="0">
                <a:effectLst>
                  <a:outerShdw blurRad="38100" dist="38100" dir="2700000" algn="tl">
                    <a:srgbClr val="000000">
                      <a:alpha val="43137"/>
                    </a:srgbClr>
                  </a:outerShdw>
                </a:effectLst>
              </a:rPr>
              <a:t> </a:t>
            </a:r>
            <a:r>
              <a:rPr lang="en-US" sz="2000" u="sng" spc="-150" dirty="0" err="1">
                <a:effectLst>
                  <a:outerShdw blurRad="38100" dist="38100" dir="2700000" algn="tl">
                    <a:srgbClr val="000000">
                      <a:alpha val="43137"/>
                    </a:srgbClr>
                  </a:outerShdw>
                </a:effectLst>
              </a:rPr>
              <a:t>kennen</a:t>
            </a:r>
            <a:r>
              <a:rPr lang="en-US" sz="2000" u="sng" spc="-150" dirty="0">
                <a:effectLst>
                  <a:outerShdw blurRad="38100" dist="38100" dir="2700000" algn="tl">
                    <a:srgbClr val="000000">
                      <a:alpha val="43137"/>
                    </a:srgbClr>
                  </a:outerShdw>
                </a:effectLst>
              </a:rPr>
              <a:t>:</a:t>
            </a:r>
          </a:p>
        </p:txBody>
      </p:sp>
      <p:sp>
        <p:nvSpPr>
          <p:cNvPr id="12" name="Pijl: gekromd rechts 11">
            <a:extLst>
              <a:ext uri="{FF2B5EF4-FFF2-40B4-BE49-F238E27FC236}">
                <a16:creationId xmlns:a16="http://schemas.microsoft.com/office/drawing/2014/main" id="{433C4362-F732-4C05-B9FC-05897DB2C227}"/>
              </a:ext>
            </a:extLst>
          </p:cNvPr>
          <p:cNvSpPr/>
          <p:nvPr/>
        </p:nvSpPr>
        <p:spPr>
          <a:xfrm rot="7655960">
            <a:off x="11245003" y="3524054"/>
            <a:ext cx="420234" cy="1379502"/>
          </a:xfrm>
          <a:prstGeom prst="curvedRightArrow">
            <a:avLst>
              <a:gd name="adj1" fmla="val 10293"/>
              <a:gd name="adj2" fmla="val 64549"/>
              <a:gd name="adj3" fmla="val 31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Tekstvak 13">
            <a:extLst>
              <a:ext uri="{FF2B5EF4-FFF2-40B4-BE49-F238E27FC236}">
                <a16:creationId xmlns:a16="http://schemas.microsoft.com/office/drawing/2014/main" id="{24ADCC1F-2443-4DB1-97F6-473898B2B78F}"/>
              </a:ext>
            </a:extLst>
          </p:cNvPr>
          <p:cNvSpPr txBox="1"/>
          <p:nvPr/>
        </p:nvSpPr>
        <p:spPr>
          <a:xfrm>
            <a:off x="762000" y="6164063"/>
            <a:ext cx="5512078" cy="461665"/>
          </a:xfrm>
          <a:prstGeom prst="rect">
            <a:avLst/>
          </a:prstGeom>
          <a:noFill/>
        </p:spPr>
        <p:txBody>
          <a:bodyPr wrap="square">
            <a:spAutoFit/>
          </a:bodyPr>
          <a:lstStyle/>
          <a:p>
            <a:pPr algn="ctr"/>
            <a:r>
              <a:rPr lang="nl-NL" sz="1200" dirty="0">
                <a:solidFill>
                  <a:schemeClr val="accent2"/>
                </a:solidFill>
                <a:latin typeface="+mj-lt"/>
                <a:hlinkClick r:id="rId3">
                  <a:extLst>
                    <a:ext uri="{A12FA001-AC4F-418D-AE19-62706E023703}">
                      <ahyp:hlinkClr xmlns:ahyp="http://schemas.microsoft.com/office/drawing/2018/hyperlinkcolor" val="tx"/>
                    </a:ext>
                  </a:extLst>
                </a:hlinkClick>
              </a:rPr>
              <a:t>https://www.threewise.nl/nieuws/allergenenleer-dit-moet-je-als-professional-weten-over-allergenen/</a:t>
            </a:r>
            <a:endParaRPr lang="nl-NL" sz="1200" dirty="0">
              <a:solidFill>
                <a:schemeClr val="accent2"/>
              </a:solidFill>
              <a:latin typeface="+mj-lt"/>
            </a:endParaRPr>
          </a:p>
        </p:txBody>
      </p:sp>
      <p:sp>
        <p:nvSpPr>
          <p:cNvPr id="15" name="Titel 1">
            <a:extLst>
              <a:ext uri="{FF2B5EF4-FFF2-40B4-BE49-F238E27FC236}">
                <a16:creationId xmlns:a16="http://schemas.microsoft.com/office/drawing/2014/main" id="{CEC9B002-112B-4BAE-80D1-E20F2D757A3E}"/>
              </a:ext>
            </a:extLst>
          </p:cNvPr>
          <p:cNvSpPr txBox="1">
            <a:spLocks/>
          </p:cNvSpPr>
          <p:nvPr/>
        </p:nvSpPr>
        <p:spPr>
          <a:xfrm rot="21366812">
            <a:off x="3767970" y="5495172"/>
            <a:ext cx="3543474" cy="489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u="sng" spc="-150" dirty="0">
                <a:effectLst>
                  <a:outerShdw blurRad="38100" dist="38100" dir="2700000" algn="tl">
                    <a:srgbClr val="000000">
                      <a:alpha val="43137"/>
                    </a:srgbClr>
                  </a:outerShdw>
                </a:effectLst>
              </a:rPr>
              <a:t>Meer </a:t>
            </a:r>
            <a:r>
              <a:rPr lang="en-US" sz="1600" u="sng" spc="-150" dirty="0" err="1">
                <a:effectLst>
                  <a:outerShdw blurRad="38100" dist="38100" dir="2700000" algn="tl">
                    <a:srgbClr val="000000">
                      <a:alpha val="43137"/>
                    </a:srgbClr>
                  </a:outerShdw>
                </a:effectLst>
              </a:rPr>
              <a:t>weten</a:t>
            </a:r>
            <a:r>
              <a:rPr lang="en-US" sz="1600" u="sng" spc="-15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569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500"/>
                                        <p:tgtEl>
                                          <p:spTgt spid="71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1" grpId="0"/>
      <p:bldP spid="12"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F8AF67-3EE5-4F1B-9D19-346DA5AD2230}"/>
              </a:ext>
            </a:extLst>
          </p:cNvPr>
          <p:cNvSpPr>
            <a:spLocks noGrp="1"/>
          </p:cNvSpPr>
          <p:nvPr>
            <p:ph idx="1"/>
          </p:nvPr>
        </p:nvSpPr>
        <p:spPr>
          <a:xfrm>
            <a:off x="1868905" y="2733625"/>
            <a:ext cx="10668000" cy="3818083"/>
          </a:xfrm>
        </p:spPr>
        <p:txBody>
          <a:bodyPr/>
          <a:lstStyle/>
          <a:p>
            <a:endParaRPr lang="nl-NL" sz="1800" dirty="0"/>
          </a:p>
          <a:p>
            <a:endParaRPr lang="nl-NL" dirty="0"/>
          </a:p>
        </p:txBody>
      </p:sp>
      <p:sp>
        <p:nvSpPr>
          <p:cNvPr id="6" name="Stroomdiagram: Verbindingslijn naar een andere pagina 5">
            <a:extLst>
              <a:ext uri="{FF2B5EF4-FFF2-40B4-BE49-F238E27FC236}">
                <a16:creationId xmlns:a16="http://schemas.microsoft.com/office/drawing/2014/main" id="{56791175-1F3A-4584-973E-73A363BEAB13}"/>
              </a:ext>
            </a:extLst>
          </p:cNvPr>
          <p:cNvSpPr/>
          <p:nvPr/>
        </p:nvSpPr>
        <p:spPr>
          <a:xfrm rot="21237756">
            <a:off x="10033216" y="-19686"/>
            <a:ext cx="1157409" cy="2074593"/>
          </a:xfrm>
          <a:custGeom>
            <a:avLst/>
            <a:gdLst>
              <a:gd name="connsiteX0" fmla="*/ 0 w 1157409"/>
              <a:gd name="connsiteY0" fmla="*/ 0 h 2074593"/>
              <a:gd name="connsiteX1" fmla="*/ 601853 w 1157409"/>
              <a:gd name="connsiteY1" fmla="*/ 0 h 2074593"/>
              <a:gd name="connsiteX2" fmla="*/ 1157409 w 1157409"/>
              <a:gd name="connsiteY2" fmla="*/ 0 h 2074593"/>
              <a:gd name="connsiteX3" fmla="*/ 1157409 w 1157409"/>
              <a:gd name="connsiteY3" fmla="*/ 520031 h 2074593"/>
              <a:gd name="connsiteX4" fmla="*/ 1157409 w 1157409"/>
              <a:gd name="connsiteY4" fmla="*/ 1023466 h 2074593"/>
              <a:gd name="connsiteX5" fmla="*/ 1157409 w 1157409"/>
              <a:gd name="connsiteY5" fmla="*/ 1659674 h 2074593"/>
              <a:gd name="connsiteX6" fmla="*/ 879631 w 1157409"/>
              <a:gd name="connsiteY6" fmla="*/ 1858835 h 2074593"/>
              <a:gd name="connsiteX7" fmla="*/ 578704 w 1157409"/>
              <a:gd name="connsiteY7" fmla="*/ 2074593 h 2074593"/>
              <a:gd name="connsiteX8" fmla="*/ 283565 w 1157409"/>
              <a:gd name="connsiteY8" fmla="*/ 1862984 h 2074593"/>
              <a:gd name="connsiteX9" fmla="*/ 0 w 1157409"/>
              <a:gd name="connsiteY9" fmla="*/ 1659674 h 2074593"/>
              <a:gd name="connsiteX10" fmla="*/ 0 w 1157409"/>
              <a:gd name="connsiteY10" fmla="*/ 1106449 h 2074593"/>
              <a:gd name="connsiteX11" fmla="*/ 0 w 1157409"/>
              <a:gd name="connsiteY11" fmla="*/ 536628 h 2074593"/>
              <a:gd name="connsiteX12" fmla="*/ 0 w 1157409"/>
              <a:gd name="connsiteY12" fmla="*/ 0 h 207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7409" h="2074593" fill="none" extrusionOk="0">
                <a:moveTo>
                  <a:pt x="0" y="0"/>
                </a:moveTo>
                <a:cubicBezTo>
                  <a:pt x="298515" y="2958"/>
                  <a:pt x="353903" y="-21251"/>
                  <a:pt x="601853" y="0"/>
                </a:cubicBezTo>
                <a:cubicBezTo>
                  <a:pt x="849803" y="21251"/>
                  <a:pt x="881082" y="-26878"/>
                  <a:pt x="1157409" y="0"/>
                </a:cubicBezTo>
                <a:cubicBezTo>
                  <a:pt x="1179703" y="206043"/>
                  <a:pt x="1153407" y="290368"/>
                  <a:pt x="1157409" y="520031"/>
                </a:cubicBezTo>
                <a:cubicBezTo>
                  <a:pt x="1161411" y="749694"/>
                  <a:pt x="1138897" y="884362"/>
                  <a:pt x="1157409" y="1023466"/>
                </a:cubicBezTo>
                <a:cubicBezTo>
                  <a:pt x="1175921" y="1162570"/>
                  <a:pt x="1185060" y="1400253"/>
                  <a:pt x="1157409" y="1659674"/>
                </a:cubicBezTo>
                <a:cubicBezTo>
                  <a:pt x="1032915" y="1731526"/>
                  <a:pt x="958309" y="1788103"/>
                  <a:pt x="879631" y="1858835"/>
                </a:cubicBezTo>
                <a:cubicBezTo>
                  <a:pt x="800953" y="1929567"/>
                  <a:pt x="659008" y="2017321"/>
                  <a:pt x="578704" y="2074593"/>
                </a:cubicBezTo>
                <a:cubicBezTo>
                  <a:pt x="493471" y="1992232"/>
                  <a:pt x="430297" y="1951446"/>
                  <a:pt x="283565" y="1862984"/>
                </a:cubicBezTo>
                <a:cubicBezTo>
                  <a:pt x="136833" y="1774523"/>
                  <a:pt x="80170" y="1723183"/>
                  <a:pt x="0" y="1659674"/>
                </a:cubicBezTo>
                <a:cubicBezTo>
                  <a:pt x="-20602" y="1475056"/>
                  <a:pt x="2174" y="1317365"/>
                  <a:pt x="0" y="1106449"/>
                </a:cubicBezTo>
                <a:cubicBezTo>
                  <a:pt x="-2174" y="895534"/>
                  <a:pt x="25298" y="818637"/>
                  <a:pt x="0" y="536628"/>
                </a:cubicBezTo>
                <a:cubicBezTo>
                  <a:pt x="-25298" y="254619"/>
                  <a:pt x="3916" y="250890"/>
                  <a:pt x="0" y="0"/>
                </a:cubicBezTo>
                <a:close/>
              </a:path>
              <a:path w="1157409" h="2074593" stroke="0" extrusionOk="0">
                <a:moveTo>
                  <a:pt x="0" y="0"/>
                </a:moveTo>
                <a:cubicBezTo>
                  <a:pt x="240806" y="-13623"/>
                  <a:pt x="320398" y="12479"/>
                  <a:pt x="567130" y="0"/>
                </a:cubicBezTo>
                <a:cubicBezTo>
                  <a:pt x="813862" y="-12479"/>
                  <a:pt x="907040" y="-15567"/>
                  <a:pt x="1157409" y="0"/>
                </a:cubicBezTo>
                <a:cubicBezTo>
                  <a:pt x="1158746" y="255710"/>
                  <a:pt x="1182824" y="391682"/>
                  <a:pt x="1157409" y="536628"/>
                </a:cubicBezTo>
                <a:cubicBezTo>
                  <a:pt x="1131994" y="681574"/>
                  <a:pt x="1132764" y="928474"/>
                  <a:pt x="1157409" y="1040062"/>
                </a:cubicBezTo>
                <a:cubicBezTo>
                  <a:pt x="1182054" y="1151650"/>
                  <a:pt x="1129710" y="1485612"/>
                  <a:pt x="1157409" y="1659674"/>
                </a:cubicBezTo>
                <a:cubicBezTo>
                  <a:pt x="1059029" y="1738097"/>
                  <a:pt x="961673" y="1807881"/>
                  <a:pt x="868057" y="1867134"/>
                </a:cubicBezTo>
                <a:cubicBezTo>
                  <a:pt x="774441" y="1926387"/>
                  <a:pt x="660769" y="1999953"/>
                  <a:pt x="578704" y="2074593"/>
                </a:cubicBezTo>
                <a:cubicBezTo>
                  <a:pt x="501892" y="2030778"/>
                  <a:pt x="381991" y="1950150"/>
                  <a:pt x="295139" y="1871283"/>
                </a:cubicBezTo>
                <a:cubicBezTo>
                  <a:pt x="208287" y="1792416"/>
                  <a:pt x="143231" y="1754516"/>
                  <a:pt x="0" y="1659674"/>
                </a:cubicBezTo>
                <a:cubicBezTo>
                  <a:pt x="21353" y="1551171"/>
                  <a:pt x="-10205" y="1308962"/>
                  <a:pt x="0" y="1123046"/>
                </a:cubicBezTo>
                <a:cubicBezTo>
                  <a:pt x="10205" y="937130"/>
                  <a:pt x="14709" y="762734"/>
                  <a:pt x="0" y="619612"/>
                </a:cubicBezTo>
                <a:cubicBezTo>
                  <a:pt x="-14709" y="476490"/>
                  <a:pt x="9785" y="287543"/>
                  <a:pt x="0" y="0"/>
                </a:cubicBezTo>
                <a:close/>
              </a:path>
            </a:pathLst>
          </a:custGeom>
          <a:solidFill>
            <a:schemeClr val="accent2"/>
          </a:solidFill>
          <a:ln>
            <a:extLst>
              <a:ext uri="{C807C97D-BFC1-408E-A445-0C87EB9F89A2}">
                <ask:lineSketchStyleProps xmlns:ask="http://schemas.microsoft.com/office/drawing/2018/sketchyshapes" sd="965680418">
                  <a:prstGeom prst="flowChartOffpageConnector">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p>
        </p:txBody>
      </p:sp>
      <p:sp>
        <p:nvSpPr>
          <p:cNvPr id="7" name="Titel 1">
            <a:extLst>
              <a:ext uri="{FF2B5EF4-FFF2-40B4-BE49-F238E27FC236}">
                <a16:creationId xmlns:a16="http://schemas.microsoft.com/office/drawing/2014/main" id="{0140A0C0-6A06-4E6A-A50A-7F33B8C1109D}"/>
              </a:ext>
            </a:extLst>
          </p:cNvPr>
          <p:cNvSpPr txBox="1">
            <a:spLocks/>
          </p:cNvSpPr>
          <p:nvPr/>
        </p:nvSpPr>
        <p:spPr>
          <a:xfrm rot="21366812">
            <a:off x="10028889" y="689161"/>
            <a:ext cx="1166060" cy="4890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u="sng" spc="-150" dirty="0">
                <a:effectLst>
                  <a:outerShdw blurRad="38100" dist="38100" dir="2700000" algn="tl">
                    <a:srgbClr val="000000">
                      <a:alpha val="43137"/>
                    </a:srgbClr>
                  </a:outerShdw>
                </a:effectLst>
              </a:rPr>
              <a:t>RULE  </a:t>
            </a:r>
          </a:p>
          <a:p>
            <a:pPr algn="ctr"/>
            <a:r>
              <a:rPr lang="en-US" sz="3200" u="sng" spc="-150" dirty="0">
                <a:effectLst>
                  <a:outerShdw blurRad="38100" dist="38100" dir="2700000" algn="tl">
                    <a:srgbClr val="000000">
                      <a:alpha val="43137"/>
                    </a:srgbClr>
                  </a:outerShdw>
                </a:effectLst>
              </a:rPr>
              <a:t>N. 01</a:t>
            </a:r>
            <a:endParaRPr lang="en-US" sz="2000" u="sng" spc="-150" dirty="0">
              <a:effectLst>
                <a:outerShdw blurRad="38100" dist="38100" dir="2700000" algn="tl">
                  <a:srgbClr val="000000">
                    <a:alpha val="43137"/>
                  </a:srgbClr>
                </a:outerShdw>
              </a:effectLst>
            </a:endParaRPr>
          </a:p>
        </p:txBody>
      </p:sp>
      <p:sp>
        <p:nvSpPr>
          <p:cNvPr id="13" name="Rechthoek 12">
            <a:extLst>
              <a:ext uri="{FF2B5EF4-FFF2-40B4-BE49-F238E27FC236}">
                <a16:creationId xmlns:a16="http://schemas.microsoft.com/office/drawing/2014/main" id="{C3982847-56CE-4DE4-B6D3-CB6E5620998B}"/>
              </a:ext>
            </a:extLst>
          </p:cNvPr>
          <p:cNvSpPr/>
          <p:nvPr/>
        </p:nvSpPr>
        <p:spPr>
          <a:xfrm>
            <a:off x="6554680" y="4949301"/>
            <a:ext cx="5637320" cy="1908699"/>
          </a:xfrm>
          <a:prstGeom prst="rect">
            <a:avLst/>
          </a:prstGeom>
          <a:solidFill>
            <a:srgbClr val="44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Title 1">
            <a:extLst>
              <a:ext uri="{FF2B5EF4-FFF2-40B4-BE49-F238E27FC236}">
                <a16:creationId xmlns:a16="http://schemas.microsoft.com/office/drawing/2014/main" id="{5BB1086C-94FB-4785-8996-8C36146A97D1}"/>
              </a:ext>
            </a:extLst>
          </p:cNvPr>
          <p:cNvSpPr txBox="1">
            <a:spLocks noGrp="1"/>
          </p:cNvSpPr>
          <p:nvPr>
            <p:ph type="title"/>
          </p:nvPr>
        </p:nvSpPr>
        <p:spPr>
          <a:xfrm>
            <a:off x="828379" y="284556"/>
            <a:ext cx="7164488" cy="1325559"/>
          </a:xfrm>
        </p:spPr>
        <p:txBody>
          <a:bodyPr/>
          <a:lstStyle/>
          <a:p>
            <a:pPr lvl="0"/>
            <a:r>
              <a:rPr lang="nl-NL" dirty="0">
                <a:solidFill>
                  <a:srgbClr val="FFFFFF"/>
                </a:solidFill>
              </a:rPr>
              <a:t>Veiligheid</a:t>
            </a:r>
            <a:endParaRPr lang="en-NL" dirty="0">
              <a:solidFill>
                <a:srgbClr val="FFFFFF"/>
              </a:solidFill>
            </a:endParaRPr>
          </a:p>
        </p:txBody>
      </p:sp>
      <p:sp>
        <p:nvSpPr>
          <p:cNvPr id="18" name="Content Placeholder 2">
            <a:extLst>
              <a:ext uri="{FF2B5EF4-FFF2-40B4-BE49-F238E27FC236}">
                <a16:creationId xmlns:a16="http://schemas.microsoft.com/office/drawing/2014/main" id="{BD669B7D-F1C0-43A2-9B15-528F43009CE3}"/>
              </a:ext>
            </a:extLst>
          </p:cNvPr>
          <p:cNvSpPr txBox="1">
            <a:spLocks/>
          </p:cNvSpPr>
          <p:nvPr/>
        </p:nvSpPr>
        <p:spPr>
          <a:xfrm>
            <a:off x="398049" y="1628117"/>
            <a:ext cx="7869934" cy="4566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dirty="0">
                <a:solidFill>
                  <a:srgbClr val="FFFFFF"/>
                </a:solidFill>
              </a:rPr>
              <a:t>In deze dia gaan we je uitleggen wat je  moet doen bij een ongeval of andere  voorkomende situaties. </a:t>
            </a:r>
          </a:p>
          <a:p>
            <a:pPr marL="0" indent="0">
              <a:buFont typeface="Arial" panose="020B0604020202020204" pitchFamily="34" charset="0"/>
              <a:buNone/>
            </a:pPr>
            <a:r>
              <a:rPr lang="nl-NL" sz="1400" dirty="0">
                <a:solidFill>
                  <a:srgbClr val="FFFFFF"/>
                </a:solidFill>
              </a:rPr>
              <a:t>Op het fort loopt IEDERE DAG een BHV’er rond wanneer wij geopend zijn voor bezoekers. Informeer ten ALLE tijden wanneer je werkt wie deze BHV’er is. Dit kun je doen bij je leidinggevende of op de portofoon te vragen wie dit is.</a:t>
            </a:r>
          </a:p>
          <a:p>
            <a:pPr marL="0" indent="0">
              <a:buFont typeface="Arial" panose="020B0604020202020204" pitchFamily="34" charset="0"/>
              <a:buNone/>
            </a:pPr>
            <a:r>
              <a:rPr lang="nl-NL" sz="1400" b="1" dirty="0">
                <a:solidFill>
                  <a:srgbClr val="FFFFFF"/>
                </a:solidFill>
              </a:rPr>
              <a:t>Waarom is dit belangrijk? </a:t>
            </a:r>
          </a:p>
          <a:p>
            <a:pPr marL="0" indent="0">
              <a:buFont typeface="Arial" panose="020B0604020202020204" pitchFamily="34" charset="0"/>
              <a:buNone/>
            </a:pPr>
            <a:r>
              <a:rPr lang="nl-NL" sz="1400" dirty="0">
                <a:solidFill>
                  <a:srgbClr val="FFFFFF"/>
                </a:solidFill>
              </a:rPr>
              <a:t>BHV’er staat voor </a:t>
            </a:r>
            <a:r>
              <a:rPr lang="nl-NL" sz="1400" b="1" dirty="0">
                <a:solidFill>
                  <a:srgbClr val="FFFFFF"/>
                </a:solidFill>
              </a:rPr>
              <a:t>B</a:t>
            </a:r>
            <a:r>
              <a:rPr lang="nl-NL" sz="1400" dirty="0">
                <a:solidFill>
                  <a:srgbClr val="FFFFFF"/>
                </a:solidFill>
              </a:rPr>
              <a:t>edrijfs </a:t>
            </a:r>
            <a:r>
              <a:rPr lang="nl-NL" sz="1400" b="1" dirty="0">
                <a:solidFill>
                  <a:srgbClr val="FFFFFF"/>
                </a:solidFill>
              </a:rPr>
              <a:t>H</a:t>
            </a:r>
            <a:r>
              <a:rPr lang="nl-NL" sz="1400" dirty="0">
                <a:solidFill>
                  <a:srgbClr val="FFFFFF"/>
                </a:solidFill>
              </a:rPr>
              <a:t>ulp </a:t>
            </a:r>
            <a:r>
              <a:rPr lang="nl-NL" sz="1400" b="1" dirty="0">
                <a:solidFill>
                  <a:srgbClr val="FFFFFF"/>
                </a:solidFill>
              </a:rPr>
              <a:t>V</a:t>
            </a:r>
            <a:r>
              <a:rPr lang="nl-NL" sz="1400" dirty="0">
                <a:solidFill>
                  <a:srgbClr val="FFFFFF"/>
                </a:solidFill>
              </a:rPr>
              <a:t>erlener. Een bedrijfshulpverlener is onmisbaar in een goede bedrijfsnoodorganisatie. Deze is vaak als eerste aanwezig bij een bedrijfsongeval, brand of ontruiming. </a:t>
            </a:r>
          </a:p>
          <a:p>
            <a:pPr marL="0" indent="0">
              <a:buFont typeface="Arial" panose="020B0604020202020204" pitchFamily="34" charset="0"/>
              <a:buNone/>
            </a:pPr>
            <a:r>
              <a:rPr lang="nl-NL" sz="1400" dirty="0">
                <a:solidFill>
                  <a:srgbClr val="FFFFFF"/>
                </a:solidFill>
              </a:rPr>
              <a:t>Maar wat doet een BHV'er naast het verrichten van eerste hulp of het bestrijden van een brand nog meer? Daarnaast is het de taak om iedereen in je organisatie tijdens een calamiteit in veiligheid te brengen en de gevolgen van de calamiteit zoveel mogelijk te beperken. Mocht er dus zo’n geval voorkomen pak je direct de portofoon en roep je om dat je een BHV’er nodig hebt. De BHV’er zal direct ter plaatsen komen en zal vertellen wat er gedaan moet worden. </a:t>
            </a:r>
          </a:p>
          <a:p>
            <a:pPr marL="0" indent="0">
              <a:buFont typeface="Arial" panose="020B0604020202020204" pitchFamily="34" charset="0"/>
              <a:buNone/>
            </a:pPr>
            <a:r>
              <a:rPr lang="nl-NL" sz="1400" b="1" i="1" dirty="0">
                <a:solidFill>
                  <a:srgbClr val="FFFFFF"/>
                </a:solidFill>
              </a:rPr>
              <a:t>Weet je niet hoe de portofoon werkt? Vraag het aan je leidinggevende!</a:t>
            </a:r>
          </a:p>
          <a:p>
            <a:pPr marL="0" indent="0">
              <a:buFont typeface="Arial" panose="020B0604020202020204" pitchFamily="34" charset="0"/>
              <a:buNone/>
            </a:pPr>
            <a:r>
              <a:rPr lang="nl-NL" sz="1400" dirty="0">
                <a:solidFill>
                  <a:srgbClr val="FFFFFF"/>
                </a:solidFill>
              </a:rPr>
              <a:t>Voor gevallen als een wespensteek, pleister of een splinter  hebben wij ons eerste hulp koffertje, deze bevind zich in de keuken. Vraag aan je leidinggevende om eventueel te helpen!</a:t>
            </a:r>
          </a:p>
        </p:txBody>
      </p:sp>
      <p:sp>
        <p:nvSpPr>
          <p:cNvPr id="19" name="Tijdelijke aanduiding voor inhoud 2">
            <a:extLst>
              <a:ext uri="{FF2B5EF4-FFF2-40B4-BE49-F238E27FC236}">
                <a16:creationId xmlns:a16="http://schemas.microsoft.com/office/drawing/2014/main" id="{954F4F2A-477E-4790-A725-00A0FF3B4DCA}"/>
              </a:ext>
            </a:extLst>
          </p:cNvPr>
          <p:cNvSpPr txBox="1">
            <a:spLocks/>
          </p:cNvSpPr>
          <p:nvPr/>
        </p:nvSpPr>
        <p:spPr>
          <a:xfrm>
            <a:off x="8707616" y="1486416"/>
            <a:ext cx="3259796" cy="4850216"/>
          </a:xfrm>
          <a:custGeom>
            <a:avLst/>
            <a:gdLst>
              <a:gd name="connsiteX0" fmla="*/ 0 w 3259796"/>
              <a:gd name="connsiteY0" fmla="*/ 2425108 h 4850216"/>
              <a:gd name="connsiteX1" fmla="*/ 1629898 w 3259796"/>
              <a:gd name="connsiteY1" fmla="*/ 0 h 4850216"/>
              <a:gd name="connsiteX2" fmla="*/ 3259796 w 3259796"/>
              <a:gd name="connsiteY2" fmla="*/ 2425108 h 4850216"/>
              <a:gd name="connsiteX3" fmla="*/ 1629898 w 3259796"/>
              <a:gd name="connsiteY3" fmla="*/ 4850216 h 4850216"/>
              <a:gd name="connsiteX4" fmla="*/ 0 w 3259796"/>
              <a:gd name="connsiteY4" fmla="*/ 2425108 h 485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796" h="4850216" fill="none" extrusionOk="0">
                <a:moveTo>
                  <a:pt x="0" y="2425108"/>
                </a:moveTo>
                <a:cubicBezTo>
                  <a:pt x="-74075" y="1144348"/>
                  <a:pt x="590905" y="93375"/>
                  <a:pt x="1629898" y="0"/>
                </a:cubicBezTo>
                <a:cubicBezTo>
                  <a:pt x="2860021" y="-154872"/>
                  <a:pt x="3310243" y="935701"/>
                  <a:pt x="3259796" y="2425108"/>
                </a:cubicBezTo>
                <a:cubicBezTo>
                  <a:pt x="3222862" y="3787695"/>
                  <a:pt x="2639550" y="4724896"/>
                  <a:pt x="1629898" y="4850216"/>
                </a:cubicBezTo>
                <a:cubicBezTo>
                  <a:pt x="989841" y="4621854"/>
                  <a:pt x="-14896" y="3721990"/>
                  <a:pt x="0" y="2425108"/>
                </a:cubicBezTo>
                <a:close/>
              </a:path>
              <a:path w="3259796" h="4850216" stroke="0" extrusionOk="0">
                <a:moveTo>
                  <a:pt x="0" y="2425108"/>
                </a:moveTo>
                <a:cubicBezTo>
                  <a:pt x="-182025" y="1049076"/>
                  <a:pt x="648503" y="-2242"/>
                  <a:pt x="1629898" y="0"/>
                </a:cubicBezTo>
                <a:cubicBezTo>
                  <a:pt x="2522343" y="-129513"/>
                  <a:pt x="3334090" y="1384027"/>
                  <a:pt x="3259796" y="2425108"/>
                </a:cubicBezTo>
                <a:cubicBezTo>
                  <a:pt x="3179032" y="3785369"/>
                  <a:pt x="2563873" y="4861561"/>
                  <a:pt x="1629898" y="4850216"/>
                </a:cubicBezTo>
                <a:cubicBezTo>
                  <a:pt x="596302" y="4609662"/>
                  <a:pt x="68657" y="3738497"/>
                  <a:pt x="0" y="2425108"/>
                </a:cubicBezTo>
                <a:close/>
              </a:path>
            </a:pathLst>
          </a:custGeom>
          <a:ln w="9525" cap="flat" cmpd="sng" algn="ctr">
            <a:solidFill>
              <a:srgbClr val="EECC22"/>
            </a:solidFill>
            <a:prstDash val="solid"/>
            <a:round/>
            <a:headEnd type="none" w="med" len="med"/>
            <a:tailEnd type="none" w="med" len="med"/>
            <a:extLst>
              <a:ext uri="{C807C97D-BFC1-408E-A445-0C87EB9F89A2}">
                <ask:lineSketchStyleProps xmlns:ask="http://schemas.microsoft.com/office/drawing/2018/sketchyshapes" sd="1992245218">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3"/>
          </a:fontRef>
        </p:style>
        <p:txBody>
          <a:bodyPr vert="horz" lIns="91440" tIns="45720" rIns="91440" bIns="45720" rtlCol="0">
            <a:normAutofit fontScale="250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9pPr>
          </a:lstStyle>
          <a:p>
            <a:pPr marL="0" indent="0">
              <a:spcBef>
                <a:spcPts val="0"/>
              </a:spcBef>
              <a:buFont typeface="Arial" panose="020B0604020202020204" pitchFamily="34" charset="0"/>
              <a:buNone/>
            </a:pPr>
            <a:endParaRPr lang="nl-NL" sz="4800" dirty="0">
              <a:solidFill>
                <a:schemeClr val="tx1"/>
              </a:solidFill>
              <a:effectLst>
                <a:outerShdw blurRad="38100" dist="38100" dir="2700000" algn="tl">
                  <a:srgbClr val="000000">
                    <a:alpha val="43137"/>
                  </a:srgbClr>
                </a:outerShdw>
              </a:effectLst>
              <a:latin typeface="+mj-lt"/>
              <a:cs typeface="Calibri" panose="020F0502020204030204" pitchFamily="34" charset="0"/>
            </a:endParaRPr>
          </a:p>
          <a:p>
            <a:pPr marL="0" indent="0">
              <a:spcBef>
                <a:spcPts val="0"/>
              </a:spcBef>
              <a:buFont typeface="Arial" panose="020B0604020202020204" pitchFamily="34" charset="0"/>
              <a:buNone/>
            </a:pPr>
            <a:r>
              <a:rPr lang="nl-NL" sz="7200" dirty="0">
                <a:solidFill>
                  <a:schemeClr val="tx1"/>
                </a:solidFill>
                <a:effectLst>
                  <a:outerShdw blurRad="38100" dist="38100" dir="2700000" algn="tl">
                    <a:srgbClr val="000000">
                      <a:alpha val="43137"/>
                    </a:srgbClr>
                  </a:outerShdw>
                </a:effectLst>
                <a:latin typeface="+mj-lt"/>
                <a:cs typeface="Calibri" panose="020F0502020204030204" pitchFamily="34" charset="0"/>
              </a:rPr>
              <a:t>Bij BHV situaties</a:t>
            </a:r>
          </a:p>
          <a:p>
            <a:pPr marL="0" indent="0">
              <a:spcBef>
                <a:spcPts val="0"/>
              </a:spcBef>
              <a:buFont typeface="Arial" panose="020B0604020202020204" pitchFamily="34" charset="0"/>
              <a:buNone/>
            </a:pPr>
            <a:endParaRPr lang="nl-NL" sz="5600" dirty="0">
              <a:solidFill>
                <a:schemeClr val="tx1"/>
              </a:solidFill>
              <a:latin typeface="Calibri" panose="020F0502020204030204" pitchFamily="34" charset="0"/>
              <a:cs typeface="Calibri" panose="020F0502020204030204" pitchFamily="34" charset="0"/>
            </a:endParaRPr>
          </a:p>
          <a:p>
            <a:pPr marL="0" indent="0">
              <a:spcBef>
                <a:spcPts val="0"/>
              </a:spcBef>
              <a:buFont typeface="Arial" panose="020B0604020202020204" pitchFamily="34" charset="0"/>
              <a:buNone/>
            </a:pPr>
            <a:r>
              <a:rPr lang="nl-NL" sz="6400" b="1" dirty="0">
                <a:solidFill>
                  <a:schemeClr val="tx1"/>
                </a:solidFill>
                <a:latin typeface="Calibri" panose="020F0502020204030204" pitchFamily="34" charset="0"/>
                <a:cs typeface="Calibri" panose="020F0502020204030204" pitchFamily="34" charset="0"/>
              </a:rPr>
              <a:t>1. </a:t>
            </a:r>
            <a:r>
              <a:rPr lang="nl-NL" sz="5600" u="sng" dirty="0">
                <a:solidFill>
                  <a:schemeClr val="tx1"/>
                </a:solidFill>
                <a:latin typeface="Calibri" panose="020F0502020204030204" pitchFamily="34" charset="0"/>
                <a:cs typeface="Calibri" panose="020F0502020204030204" pitchFamily="34" charset="0"/>
              </a:rPr>
              <a:t>Eigen veiligheid</a:t>
            </a:r>
            <a:r>
              <a:rPr lang="nl-NL" sz="5600" dirty="0">
                <a:solidFill>
                  <a:schemeClr val="tx1"/>
                </a:solidFill>
                <a:latin typeface="Calibri" panose="020F0502020204030204" pitchFamily="34" charset="0"/>
                <a:cs typeface="Calibri" panose="020F0502020204030204" pitchFamily="34" charset="0"/>
              </a:rPr>
              <a:t>. Stop met wat je aan het doen bent. </a:t>
            </a:r>
          </a:p>
          <a:p>
            <a:pPr marL="0" indent="0">
              <a:spcBef>
                <a:spcPts val="0"/>
              </a:spcBef>
              <a:buFont typeface="Arial" panose="020B0604020202020204" pitchFamily="34" charset="0"/>
              <a:buNone/>
            </a:pPr>
            <a:r>
              <a:rPr lang="nl-NL" sz="6400" b="1" dirty="0">
                <a:solidFill>
                  <a:schemeClr val="tx1"/>
                </a:solidFill>
                <a:latin typeface="Calibri" panose="020F0502020204030204" pitchFamily="34" charset="0"/>
                <a:cs typeface="Calibri" panose="020F0502020204030204" pitchFamily="34" charset="0"/>
              </a:rPr>
              <a:t>2. </a:t>
            </a:r>
            <a:r>
              <a:rPr lang="nl-NL" sz="5600" u="sng" dirty="0">
                <a:solidFill>
                  <a:schemeClr val="tx1"/>
                </a:solidFill>
                <a:latin typeface="Calibri" panose="020F0502020204030204" pitchFamily="34" charset="0"/>
                <a:cs typeface="Calibri" panose="020F0502020204030204" pitchFamily="34" charset="0"/>
              </a:rPr>
              <a:t>Beoordeel de situatie</a:t>
            </a:r>
            <a:r>
              <a:rPr lang="nl-NL" sz="5600" dirty="0">
                <a:solidFill>
                  <a:schemeClr val="tx1"/>
                </a:solidFill>
                <a:latin typeface="Calibri" panose="020F0502020204030204" pitchFamily="34" charset="0"/>
                <a:cs typeface="Calibri" panose="020F0502020204030204" pitchFamily="34" charset="0"/>
              </a:rPr>
              <a:t>. Wat kun je eventueel zelf doen? Of schakel je direct BHV in of bel je 112?</a:t>
            </a:r>
          </a:p>
          <a:p>
            <a:pPr marL="0" indent="0">
              <a:spcBef>
                <a:spcPts val="0"/>
              </a:spcBef>
              <a:buFont typeface="Arial" panose="020B0604020202020204" pitchFamily="34" charset="0"/>
              <a:buNone/>
            </a:pPr>
            <a:r>
              <a:rPr lang="nl-NL" sz="6400" b="1" dirty="0">
                <a:solidFill>
                  <a:schemeClr val="tx1"/>
                </a:solidFill>
                <a:latin typeface="Calibri" panose="020F0502020204030204" pitchFamily="34" charset="0"/>
                <a:cs typeface="Calibri" panose="020F0502020204030204" pitchFamily="34" charset="0"/>
              </a:rPr>
              <a:t>3.</a:t>
            </a:r>
            <a:r>
              <a:rPr lang="nl-NL" sz="5600" dirty="0">
                <a:solidFill>
                  <a:schemeClr val="tx1"/>
                </a:solidFill>
                <a:latin typeface="Calibri" panose="020F0502020204030204" pitchFamily="34" charset="0"/>
                <a:cs typeface="Calibri" panose="020F0502020204030204" pitchFamily="34" charset="0"/>
              </a:rPr>
              <a:t> </a:t>
            </a:r>
            <a:r>
              <a:rPr lang="nl-NL" sz="5600" u="sng" dirty="0">
                <a:solidFill>
                  <a:schemeClr val="tx1"/>
                </a:solidFill>
                <a:latin typeface="Calibri" panose="020F0502020204030204" pitchFamily="34" charset="0"/>
                <a:cs typeface="Calibri" panose="020F0502020204030204" pitchFamily="34" charset="0"/>
              </a:rPr>
              <a:t>Verleen hulp</a:t>
            </a:r>
            <a:r>
              <a:rPr lang="nl-NL" sz="5600" dirty="0">
                <a:solidFill>
                  <a:schemeClr val="tx1"/>
                </a:solidFill>
                <a:latin typeface="Calibri" panose="020F0502020204030204" pitchFamily="34" charset="0"/>
                <a:cs typeface="Calibri" panose="020F0502020204030204" pitchFamily="34" charset="0"/>
              </a:rPr>
              <a:t>. Waarschuw anderen(BHV), zodat ze weten wat er aan de hand is.</a:t>
            </a:r>
          </a:p>
          <a:p>
            <a:pPr marL="0" indent="0">
              <a:buFont typeface="Arial" panose="020B0604020202020204" pitchFamily="34" charset="0"/>
              <a:buNone/>
            </a:pPr>
            <a:endParaRPr lang="nl-NL" sz="2400" dirty="0"/>
          </a:p>
        </p:txBody>
      </p:sp>
    </p:spTree>
    <p:extLst>
      <p:ext uri="{BB962C8B-B14F-4D97-AF65-F5344CB8AC3E}">
        <p14:creationId xmlns:p14="http://schemas.microsoft.com/office/powerpoint/2010/main" val="34325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F2C5A5A-694B-4287-8BA1-25CE3A342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8056" y="1"/>
            <a:ext cx="4583947" cy="6131671"/>
          </a:xfrm>
          <a:custGeom>
            <a:avLst/>
            <a:gdLst>
              <a:gd name="connsiteX0" fmla="*/ 1303111 w 4583947"/>
              <a:gd name="connsiteY0" fmla="*/ 0 h 6131671"/>
              <a:gd name="connsiteX1" fmla="*/ 4583947 w 4583947"/>
              <a:gd name="connsiteY1" fmla="*/ 0 h 6131671"/>
              <a:gd name="connsiteX2" fmla="*/ 4583947 w 4583947"/>
              <a:gd name="connsiteY2" fmla="*/ 4228311 h 6131671"/>
              <a:gd name="connsiteX3" fmla="*/ 4541880 w 4583947"/>
              <a:gd name="connsiteY3" fmla="*/ 4258857 h 6131671"/>
              <a:gd name="connsiteX4" fmla="*/ 4128523 w 4583947"/>
              <a:gd name="connsiteY4" fmla="*/ 4540543 h 6131671"/>
              <a:gd name="connsiteX5" fmla="*/ 1946719 w 4583947"/>
              <a:gd name="connsiteY5" fmla="*/ 5933430 h 6131671"/>
              <a:gd name="connsiteX6" fmla="*/ 393090 w 4583947"/>
              <a:gd name="connsiteY6" fmla="*/ 5653230 h 6131671"/>
              <a:gd name="connsiteX7" fmla="*/ 62 w 4583947"/>
              <a:gd name="connsiteY7" fmla="*/ 4146595 h 6131671"/>
              <a:gd name="connsiteX8" fmla="*/ 1277882 w 4583947"/>
              <a:gd name="connsiteY8" fmla="*/ 32051 h 613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947" h="6131671">
                <a:moveTo>
                  <a:pt x="1303111" y="0"/>
                </a:moveTo>
                <a:lnTo>
                  <a:pt x="4583947" y="0"/>
                </a:lnTo>
                <a:lnTo>
                  <a:pt x="4583947" y="4228311"/>
                </a:lnTo>
                <a:lnTo>
                  <a:pt x="4541880" y="4258857"/>
                </a:lnTo>
                <a:cubicBezTo>
                  <a:pt x="4395640" y="4361102"/>
                  <a:pt x="4254236" y="4453840"/>
                  <a:pt x="4128523" y="4540543"/>
                </a:cubicBezTo>
                <a:cubicBezTo>
                  <a:pt x="3416510" y="5032410"/>
                  <a:pt x="2702940" y="5523262"/>
                  <a:pt x="1946719" y="5933430"/>
                </a:cubicBezTo>
                <a:cubicBezTo>
                  <a:pt x="1506382" y="6172525"/>
                  <a:pt x="872113" y="6310628"/>
                  <a:pt x="393090" y="5653230"/>
                </a:cubicBezTo>
                <a:cubicBezTo>
                  <a:pt x="73281" y="5214029"/>
                  <a:pt x="-2478" y="4628756"/>
                  <a:pt x="62" y="4146595"/>
                </a:cubicBezTo>
                <a:cubicBezTo>
                  <a:pt x="8670" y="2518973"/>
                  <a:pt x="544344" y="1015353"/>
                  <a:pt x="1277882" y="3205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423BB46-9386-40B6-B6A8-70CDDE734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9075" y="16663"/>
            <a:ext cx="4352924" cy="6092804"/>
          </a:xfrm>
          <a:custGeom>
            <a:avLst/>
            <a:gdLst>
              <a:gd name="connsiteX0" fmla="*/ 520805 w 4496214"/>
              <a:gd name="connsiteY0" fmla="*/ 0 h 4712444"/>
              <a:gd name="connsiteX1" fmla="*/ 4496214 w 4496214"/>
              <a:gd name="connsiteY1" fmla="*/ 0 h 4712444"/>
              <a:gd name="connsiteX2" fmla="*/ 4496214 w 4496214"/>
              <a:gd name="connsiteY2" fmla="*/ 2870874 h 4712444"/>
              <a:gd name="connsiteX3" fmla="*/ 4327504 w 4496214"/>
              <a:gd name="connsiteY3" fmla="*/ 2986301 h 4712444"/>
              <a:gd name="connsiteX4" fmla="*/ 4128523 w 4496214"/>
              <a:gd name="connsiteY4" fmla="*/ 3121316 h 4712444"/>
              <a:gd name="connsiteX5" fmla="*/ 1946719 w 4496214"/>
              <a:gd name="connsiteY5" fmla="*/ 4514203 h 4712444"/>
              <a:gd name="connsiteX6" fmla="*/ 393090 w 4496214"/>
              <a:gd name="connsiteY6" fmla="*/ 4234003 h 4712444"/>
              <a:gd name="connsiteX7" fmla="*/ 62 w 4496214"/>
              <a:gd name="connsiteY7" fmla="*/ 2727368 h 4712444"/>
              <a:gd name="connsiteX8" fmla="*/ 513680 w 4496214"/>
              <a:gd name="connsiteY8" fmla="*/ 17175 h 4712444"/>
              <a:gd name="connsiteX0" fmla="*/ 4496214 w 4496214"/>
              <a:gd name="connsiteY0" fmla="*/ 0 h 4712444"/>
              <a:gd name="connsiteX1" fmla="*/ 4496214 w 4496214"/>
              <a:gd name="connsiteY1" fmla="*/ 2870874 h 4712444"/>
              <a:gd name="connsiteX2" fmla="*/ 4327504 w 4496214"/>
              <a:gd name="connsiteY2" fmla="*/ 2986301 h 4712444"/>
              <a:gd name="connsiteX3" fmla="*/ 4128523 w 4496214"/>
              <a:gd name="connsiteY3" fmla="*/ 3121316 h 4712444"/>
              <a:gd name="connsiteX4" fmla="*/ 1946719 w 4496214"/>
              <a:gd name="connsiteY4" fmla="*/ 4514203 h 4712444"/>
              <a:gd name="connsiteX5" fmla="*/ 393090 w 4496214"/>
              <a:gd name="connsiteY5" fmla="*/ 4234003 h 4712444"/>
              <a:gd name="connsiteX6" fmla="*/ 62 w 4496214"/>
              <a:gd name="connsiteY6" fmla="*/ 2727368 h 4712444"/>
              <a:gd name="connsiteX7" fmla="*/ 513680 w 4496214"/>
              <a:gd name="connsiteY7" fmla="*/ 17175 h 4712444"/>
              <a:gd name="connsiteX8" fmla="*/ 610729 w 4496214"/>
              <a:gd name="connsiteY8" fmla="*/ 94249 h 4712444"/>
              <a:gd name="connsiteX0" fmla="*/ 4496214 w 4496214"/>
              <a:gd name="connsiteY0" fmla="*/ 2853983 h 4695553"/>
              <a:gd name="connsiteX1" fmla="*/ 4327504 w 4496214"/>
              <a:gd name="connsiteY1" fmla="*/ 2969410 h 4695553"/>
              <a:gd name="connsiteX2" fmla="*/ 4128523 w 4496214"/>
              <a:gd name="connsiteY2" fmla="*/ 3104425 h 4695553"/>
              <a:gd name="connsiteX3" fmla="*/ 1946719 w 4496214"/>
              <a:gd name="connsiteY3" fmla="*/ 4497312 h 4695553"/>
              <a:gd name="connsiteX4" fmla="*/ 393090 w 4496214"/>
              <a:gd name="connsiteY4" fmla="*/ 4217112 h 4695553"/>
              <a:gd name="connsiteX5" fmla="*/ 62 w 4496214"/>
              <a:gd name="connsiteY5" fmla="*/ 2710477 h 4695553"/>
              <a:gd name="connsiteX6" fmla="*/ 513680 w 4496214"/>
              <a:gd name="connsiteY6" fmla="*/ 284 h 4695553"/>
              <a:gd name="connsiteX7" fmla="*/ 610729 w 4496214"/>
              <a:gd name="connsiteY7" fmla="*/ 77358 h 4695553"/>
              <a:gd name="connsiteX0" fmla="*/ 4496214 w 4496214"/>
              <a:gd name="connsiteY0" fmla="*/ 2853699 h 4695269"/>
              <a:gd name="connsiteX1" fmla="*/ 4327504 w 4496214"/>
              <a:gd name="connsiteY1" fmla="*/ 2969126 h 4695269"/>
              <a:gd name="connsiteX2" fmla="*/ 4128523 w 4496214"/>
              <a:gd name="connsiteY2" fmla="*/ 3104141 h 4695269"/>
              <a:gd name="connsiteX3" fmla="*/ 1946719 w 4496214"/>
              <a:gd name="connsiteY3" fmla="*/ 4497028 h 4695269"/>
              <a:gd name="connsiteX4" fmla="*/ 393090 w 4496214"/>
              <a:gd name="connsiteY4" fmla="*/ 4216828 h 4695269"/>
              <a:gd name="connsiteX5" fmla="*/ 62 w 4496214"/>
              <a:gd name="connsiteY5" fmla="*/ 2710193 h 4695269"/>
              <a:gd name="connsiteX6" fmla="*/ 513680 w 4496214"/>
              <a:gd name="connsiteY6" fmla="*/ 0 h 4695269"/>
              <a:gd name="connsiteX0" fmla="*/ 4496214 w 4496214"/>
              <a:gd name="connsiteY0" fmla="*/ 2853699 h 4650427"/>
              <a:gd name="connsiteX1" fmla="*/ 4327504 w 4496214"/>
              <a:gd name="connsiteY1" fmla="*/ 2969126 h 4650427"/>
              <a:gd name="connsiteX2" fmla="*/ 4128523 w 4496214"/>
              <a:gd name="connsiteY2" fmla="*/ 3104141 h 4650427"/>
              <a:gd name="connsiteX3" fmla="*/ 3578025 w 4496214"/>
              <a:gd name="connsiteY3" fmla="*/ 3466740 h 4650427"/>
              <a:gd name="connsiteX4" fmla="*/ 1946719 w 4496214"/>
              <a:gd name="connsiteY4" fmla="*/ 4497028 h 4650427"/>
              <a:gd name="connsiteX5" fmla="*/ 393090 w 4496214"/>
              <a:gd name="connsiteY5" fmla="*/ 4216828 h 4650427"/>
              <a:gd name="connsiteX6" fmla="*/ 62 w 4496214"/>
              <a:gd name="connsiteY6" fmla="*/ 2710193 h 4650427"/>
              <a:gd name="connsiteX7" fmla="*/ 513680 w 4496214"/>
              <a:gd name="connsiteY7" fmla="*/ 0 h 4650427"/>
              <a:gd name="connsiteX0" fmla="*/ 4496214 w 4496214"/>
              <a:gd name="connsiteY0" fmla="*/ 2853699 h 4650427"/>
              <a:gd name="connsiteX1" fmla="*/ 4327504 w 4496214"/>
              <a:gd name="connsiteY1" fmla="*/ 2969126 h 4650427"/>
              <a:gd name="connsiteX2" fmla="*/ 4128523 w 4496214"/>
              <a:gd name="connsiteY2" fmla="*/ 3104141 h 4650427"/>
              <a:gd name="connsiteX3" fmla="*/ 3578025 w 4496214"/>
              <a:gd name="connsiteY3" fmla="*/ 3466740 h 4650427"/>
              <a:gd name="connsiteX4" fmla="*/ 1946719 w 4496214"/>
              <a:gd name="connsiteY4" fmla="*/ 4497028 h 4650427"/>
              <a:gd name="connsiteX5" fmla="*/ 393090 w 4496214"/>
              <a:gd name="connsiteY5" fmla="*/ 4216828 h 4650427"/>
              <a:gd name="connsiteX6" fmla="*/ 62 w 4496214"/>
              <a:gd name="connsiteY6" fmla="*/ 2710193 h 4650427"/>
              <a:gd name="connsiteX7" fmla="*/ 513680 w 4496214"/>
              <a:gd name="connsiteY7" fmla="*/ 0 h 4650427"/>
              <a:gd name="connsiteX0" fmla="*/ 4496214 w 4496214"/>
              <a:gd name="connsiteY0" fmla="*/ 2853699 h 4650427"/>
              <a:gd name="connsiteX1" fmla="*/ 4327504 w 4496214"/>
              <a:gd name="connsiteY1" fmla="*/ 2969126 h 4650427"/>
              <a:gd name="connsiteX2" fmla="*/ 3578025 w 4496214"/>
              <a:gd name="connsiteY2" fmla="*/ 3466740 h 4650427"/>
              <a:gd name="connsiteX3" fmla="*/ 1946719 w 4496214"/>
              <a:gd name="connsiteY3" fmla="*/ 4497028 h 4650427"/>
              <a:gd name="connsiteX4" fmla="*/ 393090 w 4496214"/>
              <a:gd name="connsiteY4" fmla="*/ 4216828 h 4650427"/>
              <a:gd name="connsiteX5" fmla="*/ 62 w 4496214"/>
              <a:gd name="connsiteY5" fmla="*/ 2710193 h 4650427"/>
              <a:gd name="connsiteX6" fmla="*/ 513680 w 4496214"/>
              <a:gd name="connsiteY6" fmla="*/ 0 h 4650427"/>
              <a:gd name="connsiteX0" fmla="*/ 4496214 w 4496214"/>
              <a:gd name="connsiteY0" fmla="*/ 2853699 h 4650427"/>
              <a:gd name="connsiteX1" fmla="*/ 3578025 w 4496214"/>
              <a:gd name="connsiteY1" fmla="*/ 3466740 h 4650427"/>
              <a:gd name="connsiteX2" fmla="*/ 1946719 w 4496214"/>
              <a:gd name="connsiteY2" fmla="*/ 4497028 h 4650427"/>
              <a:gd name="connsiteX3" fmla="*/ 393090 w 4496214"/>
              <a:gd name="connsiteY3" fmla="*/ 4216828 h 4650427"/>
              <a:gd name="connsiteX4" fmla="*/ 62 w 4496214"/>
              <a:gd name="connsiteY4" fmla="*/ 2710193 h 4650427"/>
              <a:gd name="connsiteX5" fmla="*/ 513680 w 4496214"/>
              <a:gd name="connsiteY5" fmla="*/ 0 h 4650427"/>
              <a:gd name="connsiteX0" fmla="*/ 3578025 w 3578025"/>
              <a:gd name="connsiteY0" fmla="*/ 3466740 h 4650427"/>
              <a:gd name="connsiteX1" fmla="*/ 1946719 w 3578025"/>
              <a:gd name="connsiteY1" fmla="*/ 4497028 h 4650427"/>
              <a:gd name="connsiteX2" fmla="*/ 393090 w 3578025"/>
              <a:gd name="connsiteY2" fmla="*/ 4216828 h 4650427"/>
              <a:gd name="connsiteX3" fmla="*/ 62 w 3578025"/>
              <a:gd name="connsiteY3" fmla="*/ 2710193 h 4650427"/>
              <a:gd name="connsiteX4" fmla="*/ 513680 w 3578025"/>
              <a:gd name="connsiteY4" fmla="*/ 0 h 4650427"/>
              <a:gd name="connsiteX0" fmla="*/ 3578025 w 3578025"/>
              <a:gd name="connsiteY0" fmla="*/ 3466740 h 4705670"/>
              <a:gd name="connsiteX1" fmla="*/ 1946719 w 3578025"/>
              <a:gd name="connsiteY1" fmla="*/ 4497028 h 4705670"/>
              <a:gd name="connsiteX2" fmla="*/ 393090 w 3578025"/>
              <a:gd name="connsiteY2" fmla="*/ 4216828 h 4705670"/>
              <a:gd name="connsiteX3" fmla="*/ 62 w 3578025"/>
              <a:gd name="connsiteY3" fmla="*/ 2710193 h 4705670"/>
              <a:gd name="connsiteX4" fmla="*/ 513680 w 3578025"/>
              <a:gd name="connsiteY4" fmla="*/ 0 h 470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025" h="4705670">
                <a:moveTo>
                  <a:pt x="3578025" y="3466740"/>
                </a:moveTo>
                <a:cubicBezTo>
                  <a:pt x="3034256" y="3810169"/>
                  <a:pt x="2520630" y="4206761"/>
                  <a:pt x="1946719" y="4497028"/>
                </a:cubicBezTo>
                <a:cubicBezTo>
                  <a:pt x="1423184" y="4761816"/>
                  <a:pt x="872113" y="4874226"/>
                  <a:pt x="393090" y="4216828"/>
                </a:cubicBezTo>
                <a:cubicBezTo>
                  <a:pt x="73281" y="3777627"/>
                  <a:pt x="-2478" y="3192354"/>
                  <a:pt x="62" y="2710193"/>
                </a:cubicBezTo>
                <a:cubicBezTo>
                  <a:pt x="5227" y="1733619"/>
                  <a:pt x="200135" y="801687"/>
                  <a:pt x="513680" y="0"/>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4" name="Content Placeholder 2">
            <a:extLst>
              <a:ext uri="{FF2B5EF4-FFF2-40B4-BE49-F238E27FC236}">
                <a16:creationId xmlns:a16="http://schemas.microsoft.com/office/drawing/2014/main" id="{88657510-12B8-43D0-9334-82E81450681B}"/>
              </a:ext>
            </a:extLst>
          </p:cNvPr>
          <p:cNvSpPr txBox="1">
            <a:spLocks noGrp="1"/>
          </p:cNvSpPr>
          <p:nvPr>
            <p:ph idx="1"/>
          </p:nvPr>
        </p:nvSpPr>
        <p:spPr>
          <a:xfrm rot="541446">
            <a:off x="572656" y="1524000"/>
            <a:ext cx="5523344" cy="4572001"/>
          </a:xfrm>
        </p:spPr>
        <p:txBody>
          <a:bodyPr>
            <a:normAutofit/>
          </a:bodyPr>
          <a:lstStyle/>
          <a:p>
            <a:pPr marL="0" lvl="0" indent="0">
              <a:buNone/>
            </a:pPr>
            <a:r>
              <a:rPr lang="nl-NL" sz="2400" dirty="0"/>
              <a:t>Zo.. Nu heb je weer wat meer kennis om je werk nog beter uit te voeren!</a:t>
            </a:r>
          </a:p>
          <a:p>
            <a:pPr marL="0" lvl="0" indent="0">
              <a:buNone/>
            </a:pPr>
            <a:r>
              <a:rPr lang="nl-NL" sz="2400" dirty="0"/>
              <a:t> En wordt je werk veeeeeel leuker</a:t>
            </a:r>
            <a:endParaRPr lang="en-NL" sz="2400" dirty="0"/>
          </a:p>
        </p:txBody>
      </p:sp>
      <p:pic>
        <p:nvPicPr>
          <p:cNvPr id="15" name="Picture 3" descr="Graphical user interface, text&#10;&#10;Description automatically generated">
            <a:extLst>
              <a:ext uri="{FF2B5EF4-FFF2-40B4-BE49-F238E27FC236}">
                <a16:creationId xmlns:a16="http://schemas.microsoft.com/office/drawing/2014/main" id="{26304222-6453-4498-94E6-25B3781E5F05}"/>
              </a:ext>
            </a:extLst>
          </p:cNvPr>
          <p:cNvPicPr>
            <a:picLocks noChangeAspect="1"/>
          </p:cNvPicPr>
          <p:nvPr/>
        </p:nvPicPr>
        <p:blipFill>
          <a:blip r:embed="rId2">
            <a:duotone>
              <a:schemeClr val="accent6">
                <a:shade val="45000"/>
                <a:satMod val="135000"/>
              </a:schemeClr>
              <a:prstClr val="white"/>
            </a:duotone>
          </a:blip>
          <a:srcRect l="6747" t="22084" r="246" b="39028"/>
          <a:stretch>
            <a:fillRect/>
          </a:stretch>
        </p:blipFill>
        <p:spPr>
          <a:xfrm rot="19194126">
            <a:off x="8175652" y="2157681"/>
            <a:ext cx="4193309" cy="1512156"/>
          </a:xfrm>
          <a:prstGeom prst="rect">
            <a:avLst/>
          </a:prstGeom>
          <a:ln>
            <a:noFill/>
          </a:ln>
          <a:effectLst>
            <a:softEdge rad="112500"/>
          </a:effectLst>
        </p:spPr>
      </p:pic>
      <p:sp>
        <p:nvSpPr>
          <p:cNvPr id="2" name="Oval 1">
            <a:extLst>
              <a:ext uri="{FF2B5EF4-FFF2-40B4-BE49-F238E27FC236}">
                <a16:creationId xmlns:a16="http://schemas.microsoft.com/office/drawing/2014/main" id="{E9E0B9DC-60A0-4288-8A95-58A358453F30}"/>
              </a:ext>
            </a:extLst>
          </p:cNvPr>
          <p:cNvSpPr/>
          <p:nvPr/>
        </p:nvSpPr>
        <p:spPr>
          <a:xfrm>
            <a:off x="469950" y="508000"/>
            <a:ext cx="5626050" cy="3685309"/>
          </a:xfrm>
          <a:custGeom>
            <a:avLst/>
            <a:gdLst>
              <a:gd name="connsiteX0" fmla="*/ 0 w 5626050"/>
              <a:gd name="connsiteY0" fmla="*/ 1842655 h 3685309"/>
              <a:gd name="connsiteX1" fmla="*/ 2813025 w 5626050"/>
              <a:gd name="connsiteY1" fmla="*/ 0 h 3685309"/>
              <a:gd name="connsiteX2" fmla="*/ 5626050 w 5626050"/>
              <a:gd name="connsiteY2" fmla="*/ 1842655 h 3685309"/>
              <a:gd name="connsiteX3" fmla="*/ 2813025 w 5626050"/>
              <a:gd name="connsiteY3" fmla="*/ 3685310 h 3685309"/>
              <a:gd name="connsiteX4" fmla="*/ 0 w 5626050"/>
              <a:gd name="connsiteY4" fmla="*/ 1842655 h 368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6050" h="3685309" extrusionOk="0">
                <a:moveTo>
                  <a:pt x="0" y="1842655"/>
                </a:moveTo>
                <a:cubicBezTo>
                  <a:pt x="-102642" y="640241"/>
                  <a:pt x="1369938" y="-108867"/>
                  <a:pt x="2813025" y="0"/>
                </a:cubicBezTo>
                <a:cubicBezTo>
                  <a:pt x="4459342" y="180965"/>
                  <a:pt x="5598948" y="791869"/>
                  <a:pt x="5626050" y="1842655"/>
                </a:cubicBezTo>
                <a:cubicBezTo>
                  <a:pt x="5781184" y="2619747"/>
                  <a:pt x="4637970" y="3632139"/>
                  <a:pt x="2813025" y="3685310"/>
                </a:cubicBezTo>
                <a:cubicBezTo>
                  <a:pt x="1325343" y="3550770"/>
                  <a:pt x="-240106" y="3045775"/>
                  <a:pt x="0" y="1842655"/>
                </a:cubicBezTo>
                <a:close/>
              </a:path>
            </a:pathLst>
          </a:custGeom>
          <a:noFill/>
          <a:ln>
            <a:solidFill>
              <a:srgbClr val="EECC22"/>
            </a:solidFill>
            <a:extLst>
              <a:ext uri="{C807C97D-BFC1-408E-A445-0C87EB9F89A2}">
                <ask:lineSketchStyleProps xmlns:ask="http://schemas.microsoft.com/office/drawing/2018/sketchyshapes" sd="14012292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190454542"/>
      </p:ext>
    </p:extLst>
  </p:cSld>
  <p:clrMapOvr>
    <a:masterClrMapping/>
  </p:clrMapOvr>
</p:sld>
</file>

<file path=ppt/theme/theme1.xml><?xml version="1.0" encoding="utf-8"?>
<a:theme xmlns:a="http://schemas.openxmlformats.org/drawingml/2006/main" name="PebbleVTI">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19463</TotalTime>
  <Words>647</Words>
  <Application>Microsoft Office PowerPoint</Application>
  <PresentationFormat>Widescreen</PresentationFormat>
  <Paragraphs>52</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 Next LT Pro</vt:lpstr>
      <vt:lpstr>Avenir Next LT Pro Light</vt:lpstr>
      <vt:lpstr>Calibri</vt:lpstr>
      <vt:lpstr>Sitka Subheading</vt:lpstr>
      <vt:lpstr>PebbleVTI</vt:lpstr>
      <vt:lpstr>Hi, </vt:lpstr>
      <vt:lpstr>In deze presentatie ga ik je het een en ander uitleggen omtrent het werken in de bediening. Ik geef je informatie, vertel je wat tips en laat je de basiskennis doorlezen!</vt:lpstr>
      <vt:lpstr> Wie zijn wij  </vt:lpstr>
      <vt:lpstr>Wat is gastvrijheid?</vt:lpstr>
      <vt:lpstr>PowerPoint Presentation</vt:lpstr>
      <vt:lpstr>Dranken kennis informatie over “aparte” koffie mogelijkheiden die wij bieden </vt:lpstr>
      <vt:lpstr>Alles over Allergenen</vt:lpstr>
      <vt:lpstr>Veiligheid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Marylou Van der Ven</dc:creator>
  <cp:lastModifiedBy>nathalie cabout</cp:lastModifiedBy>
  <cp:revision>24</cp:revision>
  <dcterms:created xsi:type="dcterms:W3CDTF">2022-01-19T08:33:52Z</dcterms:created>
  <dcterms:modified xsi:type="dcterms:W3CDTF">2022-05-02T14:27:05Z</dcterms:modified>
</cp:coreProperties>
</file>