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61" r:id="rId3"/>
    <p:sldId id="260" r:id="rId4"/>
    <p:sldId id="265" r:id="rId5"/>
    <p:sldId id="269" r:id="rId6"/>
    <p:sldId id="270" r:id="rId7"/>
    <p:sldId id="268" r:id="rId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707D2C-A036-47FF-A505-08657C66F871}" name="nathalie cabout" initials="nc" userId="5d8c5e14179b516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CC22"/>
    <a:srgbClr val="444D26"/>
    <a:srgbClr val="435A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9547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2878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547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0528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7712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0976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80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7150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2990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7383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5/2/2022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5770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5/2/2022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2109258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FN0RBBeOKY4?start=3&amp;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tO-YytYbMww?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6" name="Picture 2" descr="3D CAFÉ, Herwijnen - Restaurantbeoordelingen - Tripadvisor">
            <a:extLst>
              <a:ext uri="{FF2B5EF4-FFF2-40B4-BE49-F238E27FC236}">
                <a16:creationId xmlns:a16="http://schemas.microsoft.com/office/drawing/2014/main" id="{65D1B0FE-FCA0-42DB-A2BA-3F6F4DA02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1" r="9770" b="-1"/>
          <a:stretch/>
        </p:blipFill>
        <p:spPr bwMode="auto">
          <a:xfrm>
            <a:off x="5264728" y="2"/>
            <a:ext cx="6927272" cy="5330949"/>
          </a:xfrm>
          <a:custGeom>
            <a:avLst/>
            <a:gdLst/>
            <a:ahLst/>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Titel 1">
            <a:extLst>
              <a:ext uri="{FF2B5EF4-FFF2-40B4-BE49-F238E27FC236}">
                <a16:creationId xmlns:a16="http://schemas.microsoft.com/office/drawing/2014/main" id="{7AD31B59-C2DC-437A-AD5C-799AB16ECC86}"/>
              </a:ext>
            </a:extLst>
          </p:cNvPr>
          <p:cNvSpPr txBox="1">
            <a:spLocks/>
          </p:cNvSpPr>
          <p:nvPr/>
        </p:nvSpPr>
        <p:spPr>
          <a:xfrm>
            <a:off x="762000" y="2505902"/>
            <a:ext cx="4227990" cy="790853"/>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Hoe wordt jij een..</a:t>
            </a:r>
            <a:endParaRPr lang="en-NL" sz="4400" dirty="0"/>
          </a:p>
        </p:txBody>
      </p:sp>
      <p:sp>
        <p:nvSpPr>
          <p:cNvPr id="14" name="Titel 1">
            <a:extLst>
              <a:ext uri="{FF2B5EF4-FFF2-40B4-BE49-F238E27FC236}">
                <a16:creationId xmlns:a16="http://schemas.microsoft.com/office/drawing/2014/main" id="{B11C0557-86DB-48EE-8A18-F5470051AD04}"/>
              </a:ext>
            </a:extLst>
          </p:cNvPr>
          <p:cNvSpPr txBox="1">
            <a:spLocks/>
          </p:cNvSpPr>
          <p:nvPr/>
        </p:nvSpPr>
        <p:spPr>
          <a:xfrm>
            <a:off x="-96893" y="3464431"/>
            <a:ext cx="6469983" cy="14707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effectLst>
                  <a:outerShdw blurRad="38100" dist="38100" dir="2700000" algn="tl">
                    <a:srgbClr val="000000">
                      <a:alpha val="43137"/>
                    </a:srgbClr>
                  </a:outerShdw>
                </a:effectLst>
              </a:rPr>
              <a:t>     Handheld topper</a:t>
            </a:r>
          </a:p>
          <a:p>
            <a:pPr algn="l"/>
            <a:endParaRPr lang="en-NL" sz="4400" b="1" dirty="0">
              <a:effectLst>
                <a:outerShdw blurRad="38100" dist="38100" dir="2700000" algn="tl">
                  <a:srgbClr val="000000">
                    <a:alpha val="43137"/>
                  </a:srgbClr>
                </a:outerShdw>
              </a:effectLst>
            </a:endParaRPr>
          </a:p>
        </p:txBody>
      </p:sp>
      <p:sp>
        <p:nvSpPr>
          <p:cNvPr id="15" name="Titel 1">
            <a:extLst>
              <a:ext uri="{FF2B5EF4-FFF2-40B4-BE49-F238E27FC236}">
                <a16:creationId xmlns:a16="http://schemas.microsoft.com/office/drawing/2014/main" id="{A6C51B94-BABC-497C-9B91-C453F1FDC0FD}"/>
              </a:ext>
            </a:extLst>
          </p:cNvPr>
          <p:cNvSpPr txBox="1">
            <a:spLocks/>
          </p:cNvSpPr>
          <p:nvPr/>
        </p:nvSpPr>
        <p:spPr>
          <a:xfrm>
            <a:off x="762000" y="3783932"/>
            <a:ext cx="4227990" cy="79085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NL" sz="2000" i="1" dirty="0"/>
          </a:p>
        </p:txBody>
      </p:sp>
    </p:spTree>
    <p:extLst>
      <p:ext uri="{BB962C8B-B14F-4D97-AF65-F5344CB8AC3E}">
        <p14:creationId xmlns:p14="http://schemas.microsoft.com/office/powerpoint/2010/main" val="365756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a:extLst>
              <a:ext uri="{FF2B5EF4-FFF2-40B4-BE49-F238E27FC236}">
                <a16:creationId xmlns:a16="http://schemas.microsoft.com/office/drawing/2014/main" id="{F44A574D-2B54-4B07-9122-83DF8247E404}"/>
              </a:ext>
            </a:extLst>
          </p:cNvPr>
          <p:cNvPicPr>
            <a:picLocks noGrp="1" noChangeAspect="1"/>
          </p:cNvPicPr>
          <p:nvPr>
            <p:ph idx="1"/>
          </p:nvPr>
        </p:nvPicPr>
        <p:blipFill>
          <a:blip r:embed="rId2"/>
          <a:srcRect l="605" t="22195" r="605" b="18073"/>
          <a:stretch>
            <a:fillRect/>
          </a:stretch>
        </p:blipFill>
        <p:spPr>
          <a:xfrm>
            <a:off x="52571" y="1666875"/>
            <a:ext cx="12086858" cy="5191125"/>
          </a:xfrm>
        </p:spPr>
      </p:pic>
    </p:spTree>
    <p:extLst>
      <p:ext uri="{BB962C8B-B14F-4D97-AF65-F5344CB8AC3E}">
        <p14:creationId xmlns:p14="http://schemas.microsoft.com/office/powerpoint/2010/main" val="8629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2" name="Rectangle 76">
            <a:extLst>
              <a:ext uri="{FF2B5EF4-FFF2-40B4-BE49-F238E27FC236}">
                <a16:creationId xmlns:a16="http://schemas.microsoft.com/office/drawing/2014/main" id="{075615F8-B807-416B-8DBB-536E4371A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Werelds Pannenkoeken Restaurant - GeoFort - Speeltuin &amp;amp; Terras">
            <a:extLst>
              <a:ext uri="{FF2B5EF4-FFF2-40B4-BE49-F238E27FC236}">
                <a16:creationId xmlns:a16="http://schemas.microsoft.com/office/drawing/2014/main" id="{813D17CB-E507-49A6-AEFA-34DFB7966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74" r="-2" b="9285"/>
          <a:stretch/>
        </p:blipFill>
        <p:spPr bwMode="auto">
          <a:xfrm>
            <a:off x="6107467" y="2"/>
            <a:ext cx="5820494" cy="2302951"/>
          </a:xfrm>
          <a:custGeom>
            <a:avLst/>
            <a:gdLst/>
            <a:ahLst/>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noFill/>
          <a:extLst>
            <a:ext uri="{909E8E84-426E-40DD-AFC4-6F175D3DCCD1}">
              <a14:hiddenFill xmlns:a14="http://schemas.microsoft.com/office/drawing/2010/main">
                <a:solidFill>
                  <a:srgbClr val="FFFFFF"/>
                </a:solidFill>
              </a14:hiddenFill>
            </a:ext>
          </a:extLst>
        </p:spPr>
      </p:pic>
      <p:sp>
        <p:nvSpPr>
          <p:cNvPr id="3083" name="Freeform: Shape 78">
            <a:extLst>
              <a:ext uri="{FF2B5EF4-FFF2-40B4-BE49-F238E27FC236}">
                <a16:creationId xmlns:a16="http://schemas.microsoft.com/office/drawing/2014/main" id="{B4E82C7F-8602-4A38-A43F-2CC20AB9D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85154" flipH="1">
            <a:off x="7260230" y="-2526873"/>
            <a:ext cx="3738966" cy="620627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15" name="Pijl: gekromd rechts 9">
            <a:extLst>
              <a:ext uri="{FF2B5EF4-FFF2-40B4-BE49-F238E27FC236}">
                <a16:creationId xmlns:a16="http://schemas.microsoft.com/office/drawing/2014/main" id="{13DA7599-503C-4922-947A-B43051473573}"/>
              </a:ext>
            </a:extLst>
          </p:cNvPr>
          <p:cNvSpPr/>
          <p:nvPr/>
        </p:nvSpPr>
        <p:spPr>
          <a:xfrm rot="13434491">
            <a:off x="3775020" y="1884762"/>
            <a:ext cx="587295" cy="836381"/>
          </a:xfrm>
          <a:prstGeom prst="curvedRightArrow">
            <a:avLst>
              <a:gd name="adj1" fmla="val 10293"/>
              <a:gd name="adj2" fmla="val 69716"/>
              <a:gd name="adj3" fmla="val 4320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solidFill>
                <a:schemeClr val="tx1"/>
              </a:solidFill>
            </a:endParaRPr>
          </a:p>
        </p:txBody>
      </p:sp>
      <p:sp>
        <p:nvSpPr>
          <p:cNvPr id="17" name="Titel 1">
            <a:extLst>
              <a:ext uri="{FF2B5EF4-FFF2-40B4-BE49-F238E27FC236}">
                <a16:creationId xmlns:a16="http://schemas.microsoft.com/office/drawing/2014/main" id="{BDB38240-8860-4112-811A-F6B16413545D}"/>
              </a:ext>
            </a:extLst>
          </p:cNvPr>
          <p:cNvSpPr txBox="1">
            <a:spLocks/>
          </p:cNvSpPr>
          <p:nvPr/>
        </p:nvSpPr>
        <p:spPr>
          <a:xfrm rot="20998352">
            <a:off x="564696" y="1332368"/>
            <a:ext cx="4442979" cy="1009862"/>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u="sng" dirty="0"/>
              <a:t>Bestelling </a:t>
            </a:r>
            <a:r>
              <a:rPr lang="en-US" sz="4400" u="sng" dirty="0" err="1"/>
              <a:t>opnemen</a:t>
            </a:r>
            <a:r>
              <a:rPr lang="en-US" sz="4400" u="sng" dirty="0"/>
              <a:t>, hoe doe je </a:t>
            </a:r>
            <a:r>
              <a:rPr lang="en-US" sz="4400" u="sng" dirty="0" err="1"/>
              <a:t>dat</a:t>
            </a:r>
            <a:r>
              <a:rPr lang="en-US" sz="4400" u="sng" dirty="0"/>
              <a:t>?</a:t>
            </a:r>
            <a:endParaRPr lang="en-NL" sz="4400" u="sng" dirty="0"/>
          </a:p>
        </p:txBody>
      </p:sp>
      <p:pic>
        <p:nvPicPr>
          <p:cNvPr id="9" name="Online Media 8" title="Bestelling opnemen restaurant">
            <a:hlinkClick r:id="" action="ppaction://media"/>
            <a:extLst>
              <a:ext uri="{FF2B5EF4-FFF2-40B4-BE49-F238E27FC236}">
                <a16:creationId xmlns:a16="http://schemas.microsoft.com/office/drawing/2014/main" id="{201AA2E2-508E-4743-8291-167731A24D9B}"/>
              </a:ext>
            </a:extLst>
          </p:cNvPr>
          <p:cNvPicPr>
            <a:picLocks noRot="1" noChangeAspect="1"/>
          </p:cNvPicPr>
          <p:nvPr>
            <a:videoFile r:link="rId1"/>
          </p:nvPr>
        </p:nvPicPr>
        <p:blipFill>
          <a:blip r:embed="rId4"/>
          <a:stretch>
            <a:fillRect/>
          </a:stretch>
        </p:blipFill>
        <p:spPr>
          <a:xfrm>
            <a:off x="4826000" y="2711450"/>
            <a:ext cx="6251915" cy="3532332"/>
          </a:xfrm>
          <a:prstGeom prst="rect">
            <a:avLst/>
          </a:prstGeom>
        </p:spPr>
      </p:pic>
      <p:sp>
        <p:nvSpPr>
          <p:cNvPr id="19" name="Tijdelijke aanduiding voor inhoud 2">
            <a:extLst>
              <a:ext uri="{FF2B5EF4-FFF2-40B4-BE49-F238E27FC236}">
                <a16:creationId xmlns:a16="http://schemas.microsoft.com/office/drawing/2014/main" id="{12F3E593-9C65-49DC-94C8-669919364D70}"/>
              </a:ext>
            </a:extLst>
          </p:cNvPr>
          <p:cNvSpPr txBox="1">
            <a:spLocks/>
          </p:cNvSpPr>
          <p:nvPr/>
        </p:nvSpPr>
        <p:spPr>
          <a:xfrm rot="20911746">
            <a:off x="1114085" y="2925573"/>
            <a:ext cx="2954482" cy="3104086"/>
          </a:xfrm>
          <a:custGeom>
            <a:avLst/>
            <a:gdLst>
              <a:gd name="connsiteX0" fmla="*/ 0 w 2954482"/>
              <a:gd name="connsiteY0" fmla="*/ 1552043 h 3104086"/>
              <a:gd name="connsiteX1" fmla="*/ 1477241 w 2954482"/>
              <a:gd name="connsiteY1" fmla="*/ 0 h 3104086"/>
              <a:gd name="connsiteX2" fmla="*/ 2954482 w 2954482"/>
              <a:gd name="connsiteY2" fmla="*/ 1552043 h 3104086"/>
              <a:gd name="connsiteX3" fmla="*/ 1477241 w 2954482"/>
              <a:gd name="connsiteY3" fmla="*/ 3104086 h 3104086"/>
              <a:gd name="connsiteX4" fmla="*/ 0 w 2954482"/>
              <a:gd name="connsiteY4" fmla="*/ 1552043 h 310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482" h="3104086" fill="none" extrusionOk="0">
                <a:moveTo>
                  <a:pt x="0" y="1552043"/>
                </a:moveTo>
                <a:cubicBezTo>
                  <a:pt x="-168054" y="827797"/>
                  <a:pt x="639028" y="15036"/>
                  <a:pt x="1477241" y="0"/>
                </a:cubicBezTo>
                <a:cubicBezTo>
                  <a:pt x="2330639" y="-17620"/>
                  <a:pt x="3009100" y="532411"/>
                  <a:pt x="2954482" y="1552043"/>
                </a:cubicBezTo>
                <a:cubicBezTo>
                  <a:pt x="2857169" y="2470438"/>
                  <a:pt x="2345473" y="3044137"/>
                  <a:pt x="1477241" y="3104086"/>
                </a:cubicBezTo>
                <a:cubicBezTo>
                  <a:pt x="684816" y="3083513"/>
                  <a:pt x="-81031" y="2178188"/>
                  <a:pt x="0" y="1552043"/>
                </a:cubicBezTo>
                <a:close/>
              </a:path>
              <a:path w="2954482" h="3104086" stroke="0" extrusionOk="0">
                <a:moveTo>
                  <a:pt x="0" y="1552043"/>
                </a:moveTo>
                <a:cubicBezTo>
                  <a:pt x="-234569" y="647603"/>
                  <a:pt x="491831" y="-4680"/>
                  <a:pt x="1477241" y="0"/>
                </a:cubicBezTo>
                <a:cubicBezTo>
                  <a:pt x="2280303" y="-214581"/>
                  <a:pt x="2977174" y="785976"/>
                  <a:pt x="2954482" y="1552043"/>
                </a:cubicBezTo>
                <a:cubicBezTo>
                  <a:pt x="2812011" y="2446100"/>
                  <a:pt x="2479972" y="3166796"/>
                  <a:pt x="1477241" y="3104086"/>
                </a:cubicBezTo>
                <a:cubicBezTo>
                  <a:pt x="601177" y="2995542"/>
                  <a:pt x="21318" y="2401152"/>
                  <a:pt x="0" y="1552043"/>
                </a:cubicBezTo>
                <a:close/>
              </a:path>
            </a:pathLst>
          </a:custGeom>
          <a:ln w="9525" cap="flat" cmpd="sng" algn="ctr">
            <a:solidFill>
              <a:srgbClr val="EECC22"/>
            </a:solidFill>
            <a:prstDash val="solid"/>
            <a:round/>
            <a:headEnd type="none" w="med" len="med"/>
            <a:tailEnd type="none" w="med" len="med"/>
            <a:extLst>
              <a:ext uri="{C807C97D-BFC1-408E-A445-0C87EB9F89A2}">
                <ask:lineSketchStyleProps xmlns:ask="http://schemas.microsoft.com/office/drawing/2018/sketchyshapes" sd="1992245218">
                  <a:prstGeom prst="ellipse">
                    <a:avLst/>
                  </a:prstGeom>
                  <ask:type>
                    <ask:lineSketchScribble/>
                  </ask:type>
                </ask:lineSketchStyleProps>
              </a:ext>
            </a:extLst>
          </a:ln>
        </p:spPr>
        <p:style>
          <a:lnRef idx="0">
            <a:scrgbClr r="0" g="0" b="0"/>
          </a:lnRef>
          <a:fillRef idx="0">
            <a:scrgbClr r="0" g="0" b="0"/>
          </a:fillRef>
          <a:effectRef idx="0">
            <a:scrgbClr r="0" g="0" b="0"/>
          </a:effectRef>
          <a:fontRef idx="minor">
            <a:schemeClr val="accent3"/>
          </a:fontRef>
        </p:style>
        <p:txBody>
          <a:bodyPr vert="horz" lIns="91440" tIns="45720" rIns="91440" bIns="45720" rtlCol="0">
            <a:normAutofit fontScale="55000" lnSpcReduction="200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9pPr>
          </a:lstStyle>
          <a:p>
            <a:pPr marL="0" indent="0" algn="ctr">
              <a:spcBef>
                <a:spcPts val="0"/>
              </a:spcBef>
              <a:buFont typeface="Arial" panose="020B0604020202020204" pitchFamily="34" charset="0"/>
              <a:buNone/>
            </a:pPr>
            <a:r>
              <a:rPr lang="nl-NL" sz="2400" dirty="0"/>
              <a:t>We hebben natuurlijk ook de QR-code, vertel de gast over de QR-code en hoe ze aan de hand daarvan hun bestelling kunnen plaatsen!</a:t>
            </a:r>
          </a:p>
          <a:p>
            <a:pPr marL="0" indent="0" algn="ctr">
              <a:spcBef>
                <a:spcPts val="0"/>
              </a:spcBef>
              <a:buFont typeface="Arial" panose="020B0604020202020204" pitchFamily="34" charset="0"/>
              <a:buNone/>
            </a:pPr>
            <a:r>
              <a:rPr lang="nl-NL" sz="2400" dirty="0"/>
              <a:t> </a:t>
            </a:r>
          </a:p>
          <a:p>
            <a:pPr marL="0" indent="0" algn="ctr">
              <a:spcBef>
                <a:spcPts val="0"/>
              </a:spcBef>
              <a:buFont typeface="Arial" panose="020B0604020202020204" pitchFamily="34" charset="0"/>
              <a:buNone/>
            </a:pPr>
            <a:r>
              <a:rPr lang="nl-NL" sz="2400" i="1" dirty="0">
                <a:solidFill>
                  <a:schemeClr val="tx1"/>
                </a:solidFill>
                <a:effectLst>
                  <a:outerShdw blurRad="38100" dist="38100" dir="2700000" algn="tl">
                    <a:srgbClr val="000000">
                      <a:alpha val="43137"/>
                    </a:srgbClr>
                  </a:outerShdw>
                </a:effectLst>
                <a:latin typeface="+mj-lt"/>
                <a:cs typeface="Calibri" panose="020F0502020204030204" pitchFamily="34" charset="0"/>
              </a:rPr>
              <a:t>Dat scheelt jou weer tijd!</a:t>
            </a:r>
            <a:endParaRPr lang="nl-NL" sz="4800" i="1" dirty="0">
              <a:solidFill>
                <a:schemeClr val="tx1"/>
              </a:solidFill>
              <a:effectLst>
                <a:outerShdw blurRad="38100" dist="38100" dir="2700000" algn="tl">
                  <a:srgbClr val="000000">
                    <a:alpha val="43137"/>
                  </a:srgbClr>
                </a:outerShdw>
              </a:effectLst>
              <a:latin typeface="+mj-lt"/>
              <a:cs typeface="Calibri" panose="020F0502020204030204" pitchFamily="34" charset="0"/>
            </a:endParaRPr>
          </a:p>
        </p:txBody>
      </p:sp>
    </p:spTree>
    <p:extLst>
      <p:ext uri="{BB962C8B-B14F-4D97-AF65-F5344CB8AC3E}">
        <p14:creationId xmlns:p14="http://schemas.microsoft.com/office/powerpoint/2010/main" val="22202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9"/>
                </p:tgtEl>
              </p:cMediaNode>
            </p:video>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childTnLst>
        </p:cTn>
      </p:par>
    </p:tnLst>
    <p:bldLst>
      <p:bldP spid="15"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4A0443B-2CA8-4D3D-8AFB-FF2646715B4B}"/>
              </a:ext>
            </a:extLst>
          </p:cNvPr>
          <p:cNvSpPr txBox="1">
            <a:spLocks/>
          </p:cNvSpPr>
          <p:nvPr/>
        </p:nvSpPr>
        <p:spPr>
          <a:xfrm rot="21366812">
            <a:off x="814995" y="106843"/>
            <a:ext cx="6168461" cy="17730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u="sng" spc="-150" dirty="0">
                <a:effectLst>
                  <a:outerShdw blurRad="38100" dist="38100" dir="2700000" algn="tl">
                    <a:srgbClr val="000000">
                      <a:alpha val="43137"/>
                    </a:srgbClr>
                  </a:outerShdw>
                </a:effectLst>
              </a:rPr>
              <a:t>Ken de handheld!</a:t>
            </a:r>
          </a:p>
        </p:txBody>
      </p:sp>
      <p:sp>
        <p:nvSpPr>
          <p:cNvPr id="17" name="Content Placeholder 16">
            <a:extLst>
              <a:ext uri="{FF2B5EF4-FFF2-40B4-BE49-F238E27FC236}">
                <a16:creationId xmlns:a16="http://schemas.microsoft.com/office/drawing/2014/main" id="{E58E36AF-4CFA-493A-9F17-B8BF98F0F780}"/>
              </a:ext>
            </a:extLst>
          </p:cNvPr>
          <p:cNvSpPr>
            <a:spLocks noGrp="1"/>
          </p:cNvSpPr>
          <p:nvPr>
            <p:ph idx="1"/>
          </p:nvPr>
        </p:nvSpPr>
        <p:spPr/>
        <p:txBody>
          <a:bodyPr/>
          <a:lstStyle/>
          <a:p>
            <a:r>
              <a:rPr lang="nl-NL" dirty="0"/>
              <a:t>Zie bijlage handheld</a:t>
            </a:r>
          </a:p>
          <a:p>
            <a:pPr marL="0" indent="0">
              <a:buNone/>
            </a:pPr>
            <a:endParaRPr lang="en-NL" dirty="0"/>
          </a:p>
        </p:txBody>
      </p:sp>
    </p:spTree>
    <p:extLst>
      <p:ext uri="{BB962C8B-B14F-4D97-AF65-F5344CB8AC3E}">
        <p14:creationId xmlns:p14="http://schemas.microsoft.com/office/powerpoint/2010/main" val="354417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8416A-CBC8-4E64-9637-F90D399A2DB5}"/>
              </a:ext>
            </a:extLst>
          </p:cNvPr>
          <p:cNvSpPr txBox="1">
            <a:spLocks/>
          </p:cNvSpPr>
          <p:nvPr/>
        </p:nvSpPr>
        <p:spPr>
          <a:xfrm rot="21366812">
            <a:off x="674969" y="413214"/>
            <a:ext cx="6168461" cy="17730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spc="-150" dirty="0">
                <a:effectLst>
                  <a:outerShdw blurRad="38100" dist="38100" dir="2700000" algn="tl">
                    <a:srgbClr val="000000">
                      <a:alpha val="43137"/>
                    </a:srgbClr>
                  </a:outerShdw>
                </a:effectLst>
              </a:rPr>
              <a:t>Wat </a:t>
            </a:r>
            <a:r>
              <a:rPr lang="en-US" sz="5400" u="sng" spc="-150" dirty="0" err="1">
                <a:effectLst>
                  <a:outerShdw blurRad="38100" dist="38100" dir="2700000" algn="tl">
                    <a:srgbClr val="000000">
                      <a:alpha val="43137"/>
                    </a:srgbClr>
                  </a:outerShdw>
                </a:effectLst>
              </a:rPr>
              <a:t>doen</a:t>
            </a:r>
            <a:r>
              <a:rPr lang="en-US" sz="5400" u="sng" spc="-150" dirty="0">
                <a:effectLst>
                  <a:outerShdw blurRad="38100" dist="38100" dir="2700000" algn="tl">
                    <a:srgbClr val="000000">
                      <a:alpha val="43137"/>
                    </a:srgbClr>
                  </a:outerShdw>
                </a:effectLst>
              </a:rPr>
              <a:t> </a:t>
            </a:r>
            <a:r>
              <a:rPr lang="en-US" sz="5400" u="sng" spc="-150" dirty="0" err="1">
                <a:effectLst>
                  <a:outerShdw blurRad="38100" dist="38100" dir="2700000" algn="tl">
                    <a:srgbClr val="000000">
                      <a:alpha val="43137"/>
                    </a:srgbClr>
                  </a:outerShdw>
                </a:effectLst>
              </a:rPr>
              <a:t>bij</a:t>
            </a:r>
            <a:r>
              <a:rPr lang="en-US" sz="5400" u="sng" spc="-150" dirty="0">
                <a:effectLst>
                  <a:outerShdw blurRad="38100" dist="38100" dir="2700000" algn="tl">
                    <a:srgbClr val="000000">
                      <a:alpha val="43137"/>
                    </a:srgbClr>
                  </a:outerShdw>
                </a:effectLst>
              </a:rPr>
              <a:t> een </a:t>
            </a:r>
            <a:r>
              <a:rPr lang="en-US" sz="5400" u="sng" spc="-150" dirty="0" err="1">
                <a:effectLst>
                  <a:outerShdw blurRad="38100" dist="38100" dir="2700000" algn="tl">
                    <a:srgbClr val="000000">
                      <a:alpha val="43137"/>
                    </a:srgbClr>
                  </a:outerShdw>
                </a:effectLst>
              </a:rPr>
              <a:t>klacht</a:t>
            </a:r>
            <a:r>
              <a:rPr lang="en-US" sz="5400" u="sng" spc="-150" dirty="0">
                <a:effectLst>
                  <a:outerShdw blurRad="38100" dist="38100" dir="2700000" algn="tl">
                    <a:srgbClr val="000000">
                      <a:alpha val="43137"/>
                    </a:srgbClr>
                  </a:outerShdw>
                </a:effectLst>
              </a:rPr>
              <a:t>?</a:t>
            </a:r>
          </a:p>
          <a:p>
            <a:pPr algn="ctr"/>
            <a:r>
              <a:rPr lang="en-US" sz="2000" u="sng" spc="-150" dirty="0">
                <a:effectLst>
                  <a:outerShdw blurRad="38100" dist="38100" dir="2700000" algn="tl">
                    <a:srgbClr val="000000">
                      <a:alpha val="43137"/>
                    </a:srgbClr>
                  </a:outerShdw>
                </a:effectLst>
              </a:rPr>
              <a:t>Ja.. </a:t>
            </a:r>
            <a:r>
              <a:rPr lang="en-US" sz="2000" u="sng" spc="-150" dirty="0" err="1">
                <a:effectLst>
                  <a:outerShdw blurRad="38100" dist="38100" dir="2700000" algn="tl">
                    <a:srgbClr val="000000">
                      <a:alpha val="43137"/>
                    </a:srgbClr>
                  </a:outerShdw>
                </a:effectLst>
              </a:rPr>
              <a:t>ook</a:t>
            </a:r>
            <a:r>
              <a:rPr lang="en-US" sz="2000" u="sng" spc="-150" dirty="0">
                <a:effectLst>
                  <a:outerShdw blurRad="38100" dist="38100" dir="2700000" algn="tl">
                    <a:srgbClr val="000000">
                      <a:alpha val="43137"/>
                    </a:srgbClr>
                  </a:outerShdw>
                </a:effectLst>
              </a:rPr>
              <a:t> </a:t>
            </a:r>
            <a:r>
              <a:rPr lang="en-US" sz="2000" u="sng" spc="-150" dirty="0" err="1">
                <a:effectLst>
                  <a:outerShdw blurRad="38100" dist="38100" dir="2700000" algn="tl">
                    <a:srgbClr val="000000">
                      <a:alpha val="43137"/>
                    </a:srgbClr>
                  </a:outerShdw>
                </a:effectLst>
              </a:rPr>
              <a:t>kun</a:t>
            </a:r>
            <a:r>
              <a:rPr lang="en-US" sz="2000" u="sng" spc="-150" dirty="0">
                <a:effectLst>
                  <a:outerShdw blurRad="38100" dist="38100" dir="2700000" algn="tl">
                    <a:srgbClr val="000000">
                      <a:alpha val="43137"/>
                    </a:srgbClr>
                  </a:outerShdw>
                </a:effectLst>
              </a:rPr>
              <a:t> je </a:t>
            </a:r>
            <a:r>
              <a:rPr lang="en-US" sz="2000" u="sng" spc="-150" dirty="0" err="1">
                <a:effectLst>
                  <a:outerShdw blurRad="38100" dist="38100" dir="2700000" algn="tl">
                    <a:srgbClr val="000000">
                      <a:alpha val="43137"/>
                    </a:srgbClr>
                  </a:outerShdw>
                </a:effectLst>
              </a:rPr>
              <a:t>te</a:t>
            </a:r>
            <a:r>
              <a:rPr lang="en-US" sz="2000" u="sng" spc="-150" dirty="0">
                <a:effectLst>
                  <a:outerShdw blurRad="38100" dist="38100" dir="2700000" algn="tl">
                    <a:srgbClr val="000000">
                      <a:alpha val="43137"/>
                    </a:srgbClr>
                  </a:outerShdw>
                </a:effectLst>
              </a:rPr>
              <a:t> </a:t>
            </a:r>
            <a:r>
              <a:rPr lang="en-US" sz="2000" u="sng" spc="-150" dirty="0" err="1">
                <a:effectLst>
                  <a:outerShdw blurRad="38100" dist="38100" dir="2700000" algn="tl">
                    <a:srgbClr val="000000">
                      <a:alpha val="43137"/>
                    </a:srgbClr>
                  </a:outerShdw>
                </a:effectLst>
              </a:rPr>
              <a:t>maken</a:t>
            </a:r>
            <a:r>
              <a:rPr lang="en-US" sz="2000" u="sng" spc="-150" dirty="0">
                <a:effectLst>
                  <a:outerShdw blurRad="38100" dist="38100" dir="2700000" algn="tl">
                    <a:srgbClr val="000000">
                      <a:alpha val="43137"/>
                    </a:srgbClr>
                  </a:outerShdw>
                </a:effectLst>
              </a:rPr>
              <a:t> </a:t>
            </a:r>
            <a:r>
              <a:rPr lang="en-US" sz="2000" u="sng" spc="-150" dirty="0" err="1">
                <a:effectLst>
                  <a:outerShdw blurRad="38100" dist="38100" dir="2700000" algn="tl">
                    <a:srgbClr val="000000">
                      <a:alpha val="43137"/>
                    </a:srgbClr>
                  </a:outerShdw>
                </a:effectLst>
              </a:rPr>
              <a:t>krijgen</a:t>
            </a:r>
            <a:r>
              <a:rPr lang="en-US" sz="2000" u="sng" spc="-150" dirty="0">
                <a:effectLst>
                  <a:outerShdw blurRad="38100" dist="38100" dir="2700000" algn="tl">
                    <a:srgbClr val="000000">
                      <a:alpha val="43137"/>
                    </a:srgbClr>
                  </a:outerShdw>
                </a:effectLst>
              </a:rPr>
              <a:t> met </a:t>
            </a:r>
            <a:r>
              <a:rPr lang="en-US" sz="2000" u="sng" spc="-150" dirty="0" err="1">
                <a:effectLst>
                  <a:outerShdw blurRad="38100" dist="38100" dir="2700000" algn="tl">
                    <a:srgbClr val="000000">
                      <a:alpha val="43137"/>
                    </a:srgbClr>
                  </a:outerShdw>
                </a:effectLst>
              </a:rPr>
              <a:t>klachten</a:t>
            </a:r>
            <a:r>
              <a:rPr lang="en-US" sz="2000" u="sng" spc="-150" dirty="0">
                <a:effectLst>
                  <a:outerShdw blurRad="38100" dist="38100" dir="2700000" algn="tl">
                    <a:srgbClr val="000000">
                      <a:alpha val="43137"/>
                    </a:srgbClr>
                  </a:outerShdw>
                </a:effectLst>
              </a:rPr>
              <a:t>. Maar hoe ga je </a:t>
            </a:r>
            <a:r>
              <a:rPr lang="en-US" sz="2000" u="sng" spc="-150" dirty="0" err="1">
                <a:effectLst>
                  <a:outerShdw blurRad="38100" dist="38100" dir="2700000" algn="tl">
                    <a:srgbClr val="000000">
                      <a:alpha val="43137"/>
                    </a:srgbClr>
                  </a:outerShdw>
                </a:effectLst>
              </a:rPr>
              <a:t>hier</a:t>
            </a:r>
            <a:r>
              <a:rPr lang="en-US" sz="2000" u="sng" spc="-150" dirty="0">
                <a:effectLst>
                  <a:outerShdw blurRad="38100" dist="38100" dir="2700000" algn="tl">
                    <a:srgbClr val="000000">
                      <a:alpha val="43137"/>
                    </a:srgbClr>
                  </a:outerShdw>
                </a:effectLst>
              </a:rPr>
              <a:t> mee om?</a:t>
            </a:r>
          </a:p>
        </p:txBody>
      </p:sp>
      <p:pic>
        <p:nvPicPr>
          <p:cNvPr id="3" name="Online Media 2" title="Omgaan met klachten en ontevreden klanten">
            <a:hlinkClick r:id="" action="ppaction://media"/>
            <a:extLst>
              <a:ext uri="{FF2B5EF4-FFF2-40B4-BE49-F238E27FC236}">
                <a16:creationId xmlns:a16="http://schemas.microsoft.com/office/drawing/2014/main" id="{AF966AC8-3F0A-4518-9456-EF10660A0C61}"/>
              </a:ext>
            </a:extLst>
          </p:cNvPr>
          <p:cNvPicPr>
            <a:picLocks noRot="1" noChangeAspect="1"/>
          </p:cNvPicPr>
          <p:nvPr>
            <a:videoFile r:link="rId1"/>
          </p:nvPr>
        </p:nvPicPr>
        <p:blipFill>
          <a:blip r:embed="rId3"/>
          <a:stretch>
            <a:fillRect/>
          </a:stretch>
        </p:blipFill>
        <p:spPr>
          <a:xfrm>
            <a:off x="5176982" y="2393293"/>
            <a:ext cx="5315527" cy="3003273"/>
          </a:xfrm>
          <a:prstGeom prst="rect">
            <a:avLst/>
          </a:prstGeom>
        </p:spPr>
      </p:pic>
      <p:sp>
        <p:nvSpPr>
          <p:cNvPr id="4" name="Tijdelijke aanduiding voor inhoud 2">
            <a:extLst>
              <a:ext uri="{FF2B5EF4-FFF2-40B4-BE49-F238E27FC236}">
                <a16:creationId xmlns:a16="http://schemas.microsoft.com/office/drawing/2014/main" id="{20368400-2083-4693-9F78-2A3C8335051C}"/>
              </a:ext>
            </a:extLst>
          </p:cNvPr>
          <p:cNvSpPr txBox="1">
            <a:spLocks/>
          </p:cNvSpPr>
          <p:nvPr/>
        </p:nvSpPr>
        <p:spPr>
          <a:xfrm rot="21182291">
            <a:off x="379846" y="3054816"/>
            <a:ext cx="4302991" cy="2487002"/>
          </a:xfrm>
          <a:custGeom>
            <a:avLst/>
            <a:gdLst>
              <a:gd name="connsiteX0" fmla="*/ 0 w 4302991"/>
              <a:gd name="connsiteY0" fmla="*/ 1243501 h 2487002"/>
              <a:gd name="connsiteX1" fmla="*/ 2151496 w 4302991"/>
              <a:gd name="connsiteY1" fmla="*/ 0 h 2487002"/>
              <a:gd name="connsiteX2" fmla="*/ 4302992 w 4302991"/>
              <a:gd name="connsiteY2" fmla="*/ 1243501 h 2487002"/>
              <a:gd name="connsiteX3" fmla="*/ 2151496 w 4302991"/>
              <a:gd name="connsiteY3" fmla="*/ 2487002 h 2487002"/>
              <a:gd name="connsiteX4" fmla="*/ 0 w 4302991"/>
              <a:gd name="connsiteY4" fmla="*/ 1243501 h 2487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2991" h="2487002" fill="none" extrusionOk="0">
                <a:moveTo>
                  <a:pt x="0" y="1243501"/>
                </a:moveTo>
                <a:cubicBezTo>
                  <a:pt x="-188094" y="705508"/>
                  <a:pt x="848500" y="77188"/>
                  <a:pt x="2151496" y="0"/>
                </a:cubicBezTo>
                <a:cubicBezTo>
                  <a:pt x="3446096" y="-49923"/>
                  <a:pt x="4309865" y="536289"/>
                  <a:pt x="4302992" y="1243501"/>
                </a:cubicBezTo>
                <a:cubicBezTo>
                  <a:pt x="4172368" y="2012451"/>
                  <a:pt x="3469762" y="2338167"/>
                  <a:pt x="2151496" y="2487002"/>
                </a:cubicBezTo>
                <a:cubicBezTo>
                  <a:pt x="980534" y="2471834"/>
                  <a:pt x="-27533" y="1851769"/>
                  <a:pt x="0" y="1243501"/>
                </a:cubicBezTo>
                <a:close/>
              </a:path>
              <a:path w="4302991" h="2487002" stroke="0" extrusionOk="0">
                <a:moveTo>
                  <a:pt x="0" y="1243501"/>
                </a:moveTo>
                <a:cubicBezTo>
                  <a:pt x="-184311" y="519592"/>
                  <a:pt x="884679" y="-2169"/>
                  <a:pt x="2151496" y="0"/>
                </a:cubicBezTo>
                <a:cubicBezTo>
                  <a:pt x="3329591" y="-170093"/>
                  <a:pt x="4316303" y="610176"/>
                  <a:pt x="4302992" y="1243501"/>
                </a:cubicBezTo>
                <a:cubicBezTo>
                  <a:pt x="3993554" y="2010385"/>
                  <a:pt x="3449777" y="2523929"/>
                  <a:pt x="2151496" y="2487002"/>
                </a:cubicBezTo>
                <a:cubicBezTo>
                  <a:pt x="906160" y="2384061"/>
                  <a:pt x="131330" y="1880608"/>
                  <a:pt x="0" y="1243501"/>
                </a:cubicBezTo>
                <a:close/>
              </a:path>
            </a:pathLst>
          </a:custGeom>
          <a:ln w="9525" cap="flat" cmpd="sng" algn="ctr">
            <a:solidFill>
              <a:srgbClr val="EECC22"/>
            </a:solidFill>
            <a:prstDash val="solid"/>
            <a:round/>
            <a:headEnd type="none" w="med" len="med"/>
            <a:tailEnd type="none" w="med" len="med"/>
            <a:extLst>
              <a:ext uri="{C807C97D-BFC1-408E-A445-0C87EB9F89A2}">
                <ask:lineSketchStyleProps xmlns:ask="http://schemas.microsoft.com/office/drawing/2018/sketchyshapes" sd="1992245218">
                  <a:prstGeom prst="ellipse">
                    <a:avLst/>
                  </a:prstGeom>
                  <ask:type>
                    <ask:lineSketchScribble/>
                  </ask:type>
                </ask:lineSketchStyleProps>
              </a:ext>
            </a:extLst>
          </a:ln>
        </p:spPr>
        <p:style>
          <a:lnRef idx="0">
            <a:scrgbClr r="0" g="0" b="0"/>
          </a:lnRef>
          <a:fillRef idx="0">
            <a:scrgbClr r="0" g="0" b="0"/>
          </a:fillRef>
          <a:effectRef idx="0">
            <a:scrgbClr r="0" g="0" b="0"/>
          </a:effectRef>
          <a:fontRef idx="minor">
            <a:schemeClr val="accent3"/>
          </a:fontRef>
        </p:style>
        <p:txBody>
          <a:bodyPr vert="horz" lIns="91440" tIns="45720" rIns="91440" bIns="45720" rtlCol="0">
            <a:normAutofit fontScale="40000" lnSpcReduction="200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9pPr>
          </a:lstStyle>
          <a:p>
            <a:pPr marL="0" indent="0" algn="ctr">
              <a:spcBef>
                <a:spcPts val="0"/>
              </a:spcBef>
              <a:buFont typeface="Arial" panose="020B0604020202020204" pitchFamily="34" charset="0"/>
              <a:buNone/>
            </a:pPr>
            <a:r>
              <a:rPr lang="nl-NL" sz="4800" dirty="0">
                <a:solidFill>
                  <a:schemeClr val="tx1"/>
                </a:solidFill>
                <a:effectLst>
                  <a:outerShdw blurRad="38100" dist="38100" dir="2700000" algn="tl">
                    <a:srgbClr val="000000">
                      <a:alpha val="43137"/>
                    </a:srgbClr>
                  </a:outerShdw>
                </a:effectLst>
                <a:latin typeface="+mj-lt"/>
                <a:cs typeface="Calibri" panose="020F0502020204030204" pitchFamily="34" charset="0"/>
              </a:rPr>
              <a:t>Mocht je iets niet zelf op kunnen lossen moet je altijd je leidinggevende erbij halen!</a:t>
            </a:r>
            <a:endParaRPr lang="nl-NL" sz="5600"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nl-NL" sz="2400" dirty="0"/>
          </a:p>
        </p:txBody>
      </p:sp>
    </p:spTree>
    <p:extLst>
      <p:ext uri="{BB962C8B-B14F-4D97-AF65-F5344CB8AC3E}">
        <p14:creationId xmlns:p14="http://schemas.microsoft.com/office/powerpoint/2010/main" val="11139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FF7E4F-9A34-4EA2-8F10-63E951186A76}"/>
              </a:ext>
            </a:extLst>
          </p:cNvPr>
          <p:cNvSpPr>
            <a:spLocks noGrp="1"/>
          </p:cNvSpPr>
          <p:nvPr>
            <p:ph sz="half" idx="2"/>
          </p:nvPr>
        </p:nvSpPr>
        <p:spPr/>
        <p:txBody>
          <a:bodyPr/>
          <a:lstStyle/>
          <a:p>
            <a:pPr marL="342900" lvl="0" indent="-342900">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Bon voorlezen aan gasten (handheld op zn kop houden)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Terug naar hoofdmenu voor meer menu-opties</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Afrekenen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Fooi vastleggen (opschrijven op notitieblok)</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L" dirty="0"/>
          </a:p>
        </p:txBody>
      </p:sp>
      <p:sp>
        <p:nvSpPr>
          <p:cNvPr id="6" name="Content Placeholder 5">
            <a:extLst>
              <a:ext uri="{FF2B5EF4-FFF2-40B4-BE49-F238E27FC236}">
                <a16:creationId xmlns:a16="http://schemas.microsoft.com/office/drawing/2014/main" id="{FD21980D-3FE3-425B-9D95-3B51A97722A3}"/>
              </a:ext>
            </a:extLst>
          </p:cNvPr>
          <p:cNvSpPr>
            <a:spLocks noGrp="1"/>
          </p:cNvSpPr>
          <p:nvPr>
            <p:ph sz="quarter" idx="4"/>
          </p:nvPr>
        </p:nvSpPr>
        <p:spPr/>
        <p:txBody>
          <a:bodyPr/>
          <a:lstStyle/>
          <a:p>
            <a:r>
              <a:rPr lang="nl-NL" dirty="0"/>
              <a:t>Zie bijlage afrekenen met mobiele pin</a:t>
            </a:r>
            <a:endParaRPr lang="en-NL" dirty="0"/>
          </a:p>
        </p:txBody>
      </p:sp>
      <p:sp>
        <p:nvSpPr>
          <p:cNvPr id="7" name="Titel 1">
            <a:extLst>
              <a:ext uri="{FF2B5EF4-FFF2-40B4-BE49-F238E27FC236}">
                <a16:creationId xmlns:a16="http://schemas.microsoft.com/office/drawing/2014/main" id="{E31694BB-5AC3-420E-8FEA-6D9AA6A14AB6}"/>
              </a:ext>
            </a:extLst>
          </p:cNvPr>
          <p:cNvSpPr txBox="1">
            <a:spLocks noGrp="1"/>
          </p:cNvSpPr>
          <p:nvPr>
            <p:ph type="title"/>
          </p:nvPr>
        </p:nvSpPr>
        <p:spPr>
          <a:xfrm rot="21366812">
            <a:off x="801381" y="402214"/>
            <a:ext cx="10668000" cy="1524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u="sng" spc="-150" dirty="0">
                <a:effectLst>
                  <a:outerShdw blurRad="38100" dist="38100" dir="2700000" algn="tl">
                    <a:srgbClr val="000000">
                      <a:alpha val="43137"/>
                    </a:srgbClr>
                  </a:outerShdw>
                </a:effectLst>
              </a:rPr>
              <a:t>Afrekenen met de mobiele pin!</a:t>
            </a:r>
          </a:p>
        </p:txBody>
      </p:sp>
    </p:spTree>
    <p:extLst>
      <p:ext uri="{BB962C8B-B14F-4D97-AF65-F5344CB8AC3E}">
        <p14:creationId xmlns:p14="http://schemas.microsoft.com/office/powerpoint/2010/main" val="409203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3D08-86B0-4056-B943-B2DC5A4F4602}"/>
              </a:ext>
            </a:extLst>
          </p:cNvPr>
          <p:cNvSpPr>
            <a:spLocks noGrp="1"/>
          </p:cNvSpPr>
          <p:nvPr>
            <p:ph type="ctrTitle"/>
          </p:nvPr>
        </p:nvSpPr>
        <p:spPr>
          <a:xfrm rot="20356296">
            <a:off x="-1222961" y="-602936"/>
            <a:ext cx="6492545" cy="2158358"/>
          </a:xfrm>
        </p:spPr>
        <p:txBody>
          <a:bodyPr/>
          <a:lstStyle/>
          <a:p>
            <a:r>
              <a:rPr lang="nl-NL" dirty="0"/>
              <a:t>Tips!</a:t>
            </a:r>
            <a:endParaRPr lang="en-NL" dirty="0"/>
          </a:p>
        </p:txBody>
      </p:sp>
      <p:sp>
        <p:nvSpPr>
          <p:cNvPr id="5" name="TextBox 4">
            <a:extLst>
              <a:ext uri="{FF2B5EF4-FFF2-40B4-BE49-F238E27FC236}">
                <a16:creationId xmlns:a16="http://schemas.microsoft.com/office/drawing/2014/main" id="{80B67F7E-7C62-4A8F-8378-1070842CD70D}"/>
              </a:ext>
            </a:extLst>
          </p:cNvPr>
          <p:cNvSpPr txBox="1"/>
          <p:nvPr/>
        </p:nvSpPr>
        <p:spPr>
          <a:xfrm>
            <a:off x="1565991" y="2157786"/>
            <a:ext cx="7909089" cy="3693319"/>
          </a:xfrm>
          <a:prstGeom prst="rect">
            <a:avLst/>
          </a:prstGeom>
          <a:noFill/>
        </p:spPr>
        <p:txBody>
          <a:bodyPr wrap="square" rtlCol="0">
            <a:spAutoFit/>
          </a:bodyPr>
          <a:lstStyle/>
          <a:p>
            <a:pPr marL="285750" indent="-285750">
              <a:buFontTx/>
              <a:buChar char="-"/>
            </a:pPr>
            <a:r>
              <a:rPr lang="nl-NL" dirty="0"/>
              <a:t>Kijk om je heen! Misschien is er een gast met een vraag of opmerking of wilt een bestelling bij je opnemen</a:t>
            </a:r>
          </a:p>
          <a:p>
            <a:endParaRPr lang="nl-NL" dirty="0"/>
          </a:p>
          <a:p>
            <a:pPr marL="285750" indent="-285750">
              <a:buFontTx/>
              <a:buChar char="-"/>
            </a:pPr>
            <a:r>
              <a:rPr lang="nl-NL" dirty="0"/>
              <a:t>Ga geen andere werkzaamheden uitvoeren die niet aan jou besteed zijn. Zo hou je volledige focus op alle tafels en zo weet je precies op welk moment jij bij een tafel moet zijn!</a:t>
            </a:r>
          </a:p>
          <a:p>
            <a:pPr marL="285750" indent="-285750">
              <a:buFontTx/>
              <a:buChar char="-"/>
            </a:pPr>
            <a:endParaRPr lang="nl-NL" dirty="0"/>
          </a:p>
          <a:p>
            <a:pPr marL="285750" indent="-285750">
              <a:buFontTx/>
              <a:buChar char="-"/>
            </a:pPr>
            <a:r>
              <a:rPr lang="nl-NL" dirty="0"/>
              <a:t>Rondjes, rondjes, rondjes. Check alle tafels of zij nog wat willen drinken/bestellen. Vraag natuurlijk ook hoe de gerechten smaken, en of de gasten tevreden zijn. </a:t>
            </a:r>
          </a:p>
          <a:p>
            <a:pPr marL="285750" indent="-285750">
              <a:buFontTx/>
              <a:buChar char="-"/>
            </a:pPr>
            <a:endParaRPr lang="nl-NL" dirty="0"/>
          </a:p>
          <a:p>
            <a:pPr marL="285750" indent="-285750">
              <a:buFontTx/>
              <a:buChar char="-"/>
            </a:pPr>
            <a:r>
              <a:rPr lang="nl-NL" dirty="0"/>
              <a:t>Vergeet niet een tweede rondje drankjes op te nemen, dit doe je wanneer het eten net op tafel staat of wanneer je lege glazen ziet!</a:t>
            </a:r>
          </a:p>
        </p:txBody>
      </p:sp>
    </p:spTree>
    <p:extLst>
      <p:ext uri="{BB962C8B-B14F-4D97-AF65-F5344CB8AC3E}">
        <p14:creationId xmlns:p14="http://schemas.microsoft.com/office/powerpoint/2010/main" val="434256848"/>
      </p:ext>
    </p:extLst>
  </p:cSld>
  <p:clrMapOvr>
    <a:masterClrMapping/>
  </p:clrMapOvr>
</p:sld>
</file>

<file path=ppt/theme/theme1.xml><?xml version="1.0" encoding="utf-8"?>
<a:theme xmlns:a="http://schemas.openxmlformats.org/drawingml/2006/main" name="PebbleVTI">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19480</TotalTime>
  <Words>252</Words>
  <Application>Microsoft Office PowerPoint</Application>
  <PresentationFormat>Widescreen</PresentationFormat>
  <Paragraphs>25</Paragraphs>
  <Slides>7</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Avenir Next LT Pro</vt:lpstr>
      <vt:lpstr>Avenir Next LT Pro Light</vt:lpstr>
      <vt:lpstr>Calibri</vt:lpstr>
      <vt:lpstr>Sitka Subheading</vt:lpstr>
      <vt:lpstr>Wingdings</vt:lpstr>
      <vt:lpstr>PebbleVTI</vt:lpstr>
      <vt:lpstr>PowerPoint Presentation</vt:lpstr>
      <vt:lpstr>PowerPoint Presentation</vt:lpstr>
      <vt:lpstr>PowerPoint Presentation</vt:lpstr>
      <vt:lpstr>PowerPoint Presentation</vt:lpstr>
      <vt:lpstr>PowerPoint Presentation</vt:lpstr>
      <vt:lpstr>Afrekenen met de mobiele pin!</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Marylou Van der Ven</dc:creator>
  <cp:lastModifiedBy>nathalie cabout</cp:lastModifiedBy>
  <cp:revision>28</cp:revision>
  <dcterms:created xsi:type="dcterms:W3CDTF">2022-01-19T08:33:52Z</dcterms:created>
  <dcterms:modified xsi:type="dcterms:W3CDTF">2022-05-02T14:26:58Z</dcterms:modified>
</cp:coreProperties>
</file>