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sldIdLst>
    <p:sldId id="256" r:id="rId2"/>
    <p:sldId id="260" r:id="rId3"/>
    <p:sldId id="261" r:id="rId4"/>
    <p:sldId id="265" r:id="rId5"/>
    <p:sldId id="267" r:id="rId6"/>
    <p:sldId id="268" r:id="rId7"/>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707D2C-A036-47FF-A505-08657C66F871}" name="nathalie cabout" initials="nc" userId="5d8c5e14179b516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ECC22"/>
    <a:srgbClr val="444D26"/>
    <a:srgbClr val="435A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5/2/2022</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99547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5/2/2022</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528783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5/2/2022</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45473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5/2/2022</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205280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5/2/2022</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677120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5/2/2022</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509760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5/2/2022</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68043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5/2/2022</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871502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5/2/2022</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829901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5/2/2022</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173836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5/2/2022</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357706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5/2/2022</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3021092580"/>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76" r:id="rId6"/>
    <p:sldLayoutId id="2147483672" r:id="rId7"/>
    <p:sldLayoutId id="2147483673" r:id="rId8"/>
    <p:sldLayoutId id="2147483674" r:id="rId9"/>
    <p:sldLayoutId id="2147483675"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ChrwkSlk6Go?feature=oembed"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Vv1tuYShc4c?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Uc-qv7VaelE?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1026" name="Picture 2" descr="3D CAFÉ, Herwijnen - Restaurantbeoordelingen - Tripadvisor">
            <a:extLst>
              <a:ext uri="{FF2B5EF4-FFF2-40B4-BE49-F238E27FC236}">
                <a16:creationId xmlns:a16="http://schemas.microsoft.com/office/drawing/2014/main" id="{65D1B0FE-FCA0-42DB-A2BA-3F6F4DA02A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91" r="9770" b="-1"/>
          <a:stretch/>
        </p:blipFill>
        <p:spPr bwMode="auto">
          <a:xfrm>
            <a:off x="5264728" y="2"/>
            <a:ext cx="6927272" cy="5330949"/>
          </a:xfrm>
          <a:custGeom>
            <a:avLst/>
            <a:gdLst/>
            <a:ahLst/>
            <a:cxnLst/>
            <a:rect l="l" t="t" r="r" b="b"/>
            <a:pathLst>
              <a:path w="6927272" h="5330949">
                <a:moveTo>
                  <a:pt x="0" y="0"/>
                </a:moveTo>
                <a:lnTo>
                  <a:pt x="6927272" y="0"/>
                </a:lnTo>
                <a:lnTo>
                  <a:pt x="6927272" y="3912793"/>
                </a:lnTo>
                <a:lnTo>
                  <a:pt x="6884989" y="4002742"/>
                </a:lnTo>
                <a:cubicBezTo>
                  <a:pt x="6799406" y="4174873"/>
                  <a:pt x="6702812" y="4339578"/>
                  <a:pt x="6592028" y="4494163"/>
                </a:cubicBezTo>
                <a:cubicBezTo>
                  <a:pt x="5802121" y="5596640"/>
                  <a:pt x="4821632" y="5380883"/>
                  <a:pt x="3742808" y="5122218"/>
                </a:cubicBezTo>
                <a:cubicBezTo>
                  <a:pt x="2131653" y="4735722"/>
                  <a:pt x="759367" y="4191689"/>
                  <a:pt x="326623" y="2148182"/>
                </a:cubicBezTo>
                <a:cubicBezTo>
                  <a:pt x="186907" y="1488770"/>
                  <a:pt x="67840" y="834043"/>
                  <a:pt x="13721" y="201231"/>
                </a:cubicBezTo>
                <a:close/>
              </a:path>
            </a:pathLst>
          </a:custGeom>
          <a:noFill/>
          <a:extLst>
            <a:ext uri="{909E8E84-426E-40DD-AFC4-6F175D3DCCD1}">
              <a14:hiddenFill xmlns:a14="http://schemas.microsoft.com/office/drawing/2010/main">
                <a:solidFill>
                  <a:srgbClr val="FFFFFF"/>
                </a:solidFill>
              </a14:hiddenFill>
            </a:ext>
          </a:extLst>
        </p:spPr>
      </p:pic>
      <p:sp>
        <p:nvSpPr>
          <p:cNvPr id="137" name="Freeform: Shape 136">
            <a:extLst>
              <a:ext uri="{FF2B5EF4-FFF2-40B4-BE49-F238E27FC236}">
                <a16:creationId xmlns:a16="http://schemas.microsoft.com/office/drawing/2014/main" id="{A9896C11-F8DF-437A-B349-8AFD602D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791199" y="-1219198"/>
            <a:ext cx="5181601" cy="7620000"/>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3" name="Titel 1">
            <a:extLst>
              <a:ext uri="{FF2B5EF4-FFF2-40B4-BE49-F238E27FC236}">
                <a16:creationId xmlns:a16="http://schemas.microsoft.com/office/drawing/2014/main" id="{7AD31B59-C2DC-437A-AD5C-799AB16ECC86}"/>
              </a:ext>
            </a:extLst>
          </p:cNvPr>
          <p:cNvSpPr txBox="1">
            <a:spLocks/>
          </p:cNvSpPr>
          <p:nvPr/>
        </p:nvSpPr>
        <p:spPr>
          <a:xfrm>
            <a:off x="762000" y="2505902"/>
            <a:ext cx="4227990" cy="790853"/>
          </a:xfrm>
          <a:prstGeom prst="rect">
            <a:avLst/>
          </a:prstGeom>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t>Hoe </a:t>
            </a:r>
            <a:r>
              <a:rPr lang="en-US" sz="4400" dirty="0" err="1"/>
              <a:t>wordt</a:t>
            </a:r>
            <a:r>
              <a:rPr lang="en-US" sz="4400" dirty="0"/>
              <a:t> </a:t>
            </a:r>
            <a:r>
              <a:rPr lang="en-US" sz="4400" dirty="0" err="1"/>
              <a:t>jij</a:t>
            </a:r>
            <a:r>
              <a:rPr lang="en-US" sz="4400" dirty="0"/>
              <a:t> </a:t>
            </a:r>
            <a:r>
              <a:rPr lang="en-US" sz="4400" dirty="0" err="1"/>
              <a:t>een</a:t>
            </a:r>
            <a:r>
              <a:rPr lang="en-US" sz="4400" dirty="0"/>
              <a:t>..</a:t>
            </a:r>
            <a:endParaRPr lang="en-NL" sz="4400" dirty="0"/>
          </a:p>
        </p:txBody>
      </p:sp>
      <p:sp>
        <p:nvSpPr>
          <p:cNvPr id="14" name="Titel 1">
            <a:extLst>
              <a:ext uri="{FF2B5EF4-FFF2-40B4-BE49-F238E27FC236}">
                <a16:creationId xmlns:a16="http://schemas.microsoft.com/office/drawing/2014/main" id="{B11C0557-86DB-48EE-8A18-F5470051AD04}"/>
              </a:ext>
            </a:extLst>
          </p:cNvPr>
          <p:cNvSpPr txBox="1">
            <a:spLocks/>
          </p:cNvSpPr>
          <p:nvPr/>
        </p:nvSpPr>
        <p:spPr>
          <a:xfrm>
            <a:off x="-96893" y="3464431"/>
            <a:ext cx="6469983" cy="147072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effectLst>
                  <a:outerShdw blurRad="38100" dist="38100" dir="2700000" algn="tl">
                    <a:srgbClr val="000000">
                      <a:alpha val="43137"/>
                    </a:srgbClr>
                  </a:outerShdw>
                </a:effectLst>
              </a:rPr>
              <a:t>     </a:t>
            </a:r>
            <a:r>
              <a:rPr lang="en-US" sz="5400" b="1" dirty="0" err="1">
                <a:effectLst>
                  <a:outerShdw blurRad="38100" dist="38100" dir="2700000" algn="tl">
                    <a:srgbClr val="000000">
                      <a:alpha val="43137"/>
                    </a:srgbClr>
                  </a:outerShdw>
                </a:effectLst>
              </a:rPr>
              <a:t>Uitloop</a:t>
            </a:r>
            <a:r>
              <a:rPr lang="en-US" sz="5400" b="1" dirty="0">
                <a:effectLst>
                  <a:outerShdw blurRad="38100" dist="38100" dir="2700000" algn="tl">
                    <a:srgbClr val="000000">
                      <a:alpha val="43137"/>
                    </a:srgbClr>
                  </a:outerShdw>
                </a:effectLst>
              </a:rPr>
              <a:t> topper?</a:t>
            </a:r>
          </a:p>
          <a:p>
            <a:pPr algn="l"/>
            <a:endParaRPr lang="en-NL" sz="4400" b="1" dirty="0">
              <a:effectLst>
                <a:outerShdw blurRad="38100" dist="38100" dir="2700000" algn="tl">
                  <a:srgbClr val="000000">
                    <a:alpha val="43137"/>
                  </a:srgbClr>
                </a:outerShdw>
              </a:effectLst>
            </a:endParaRPr>
          </a:p>
        </p:txBody>
      </p:sp>
      <p:sp>
        <p:nvSpPr>
          <p:cNvPr id="15" name="Titel 1">
            <a:extLst>
              <a:ext uri="{FF2B5EF4-FFF2-40B4-BE49-F238E27FC236}">
                <a16:creationId xmlns:a16="http://schemas.microsoft.com/office/drawing/2014/main" id="{A6C51B94-BABC-497C-9B91-C453F1FDC0FD}"/>
              </a:ext>
            </a:extLst>
          </p:cNvPr>
          <p:cNvSpPr txBox="1">
            <a:spLocks/>
          </p:cNvSpPr>
          <p:nvPr/>
        </p:nvSpPr>
        <p:spPr>
          <a:xfrm>
            <a:off x="762000" y="3783932"/>
            <a:ext cx="4227990" cy="79085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i="1" dirty="0" err="1"/>
              <a:t>gerechten</a:t>
            </a:r>
            <a:r>
              <a:rPr lang="en-US" sz="2000" i="1" dirty="0"/>
              <a:t>/</a:t>
            </a:r>
            <a:r>
              <a:rPr lang="en-US" sz="2000" i="1" dirty="0" err="1"/>
              <a:t>dranken</a:t>
            </a:r>
            <a:endParaRPr lang="en-NL" sz="2000" i="1" dirty="0"/>
          </a:p>
        </p:txBody>
      </p:sp>
    </p:spTree>
    <p:extLst>
      <p:ext uri="{BB962C8B-B14F-4D97-AF65-F5344CB8AC3E}">
        <p14:creationId xmlns:p14="http://schemas.microsoft.com/office/powerpoint/2010/main" val="3657563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82" name="Rectangle 76">
            <a:extLst>
              <a:ext uri="{FF2B5EF4-FFF2-40B4-BE49-F238E27FC236}">
                <a16:creationId xmlns:a16="http://schemas.microsoft.com/office/drawing/2014/main" id="{075615F8-B807-416B-8DBB-536E4371AA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Werelds Pannenkoeken Restaurant - GeoFort - Speeltuin &amp;amp; Terras">
            <a:extLst>
              <a:ext uri="{FF2B5EF4-FFF2-40B4-BE49-F238E27FC236}">
                <a16:creationId xmlns:a16="http://schemas.microsoft.com/office/drawing/2014/main" id="{813D17CB-E507-49A6-AEFA-34DFB7966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374" r="-2" b="9285"/>
          <a:stretch/>
        </p:blipFill>
        <p:spPr bwMode="auto">
          <a:xfrm>
            <a:off x="6107467" y="2"/>
            <a:ext cx="5820494" cy="2302951"/>
          </a:xfrm>
          <a:custGeom>
            <a:avLst/>
            <a:gdLst/>
            <a:ahLst/>
            <a:cxnLst/>
            <a:rect l="l" t="t" r="r" b="b"/>
            <a:pathLst>
              <a:path w="5820494" h="2302951">
                <a:moveTo>
                  <a:pt x="331087" y="0"/>
                </a:moveTo>
                <a:lnTo>
                  <a:pt x="5820494" y="0"/>
                </a:lnTo>
                <a:lnTo>
                  <a:pt x="5709900" y="213766"/>
                </a:lnTo>
                <a:cubicBezTo>
                  <a:pt x="5432869" y="711271"/>
                  <a:pt x="5095500" y="1152643"/>
                  <a:pt x="4932484" y="1340037"/>
                </a:cubicBezTo>
                <a:cubicBezTo>
                  <a:pt x="4535940" y="1795562"/>
                  <a:pt x="3997053" y="2167493"/>
                  <a:pt x="3361811" y="2268288"/>
                </a:cubicBezTo>
                <a:cubicBezTo>
                  <a:pt x="2395334" y="2421964"/>
                  <a:pt x="953447" y="2057186"/>
                  <a:pt x="286590" y="1322722"/>
                </a:cubicBezTo>
                <a:cubicBezTo>
                  <a:pt x="-136161" y="857205"/>
                  <a:pt x="-42091" y="443733"/>
                  <a:pt x="251826" y="87954"/>
                </a:cubicBezTo>
                <a:close/>
              </a:path>
            </a:pathLst>
          </a:custGeom>
          <a:noFill/>
          <a:extLst>
            <a:ext uri="{909E8E84-426E-40DD-AFC4-6F175D3DCCD1}">
              <a14:hiddenFill xmlns:a14="http://schemas.microsoft.com/office/drawing/2010/main">
                <a:solidFill>
                  <a:srgbClr val="FFFFFF"/>
                </a:solidFill>
              </a14:hiddenFill>
            </a:ext>
          </a:extLst>
        </p:spPr>
      </p:pic>
      <p:sp>
        <p:nvSpPr>
          <p:cNvPr id="3083" name="Freeform: Shape 78">
            <a:extLst>
              <a:ext uri="{FF2B5EF4-FFF2-40B4-BE49-F238E27FC236}">
                <a16:creationId xmlns:a16="http://schemas.microsoft.com/office/drawing/2014/main" id="{B4E82C7F-8602-4A38-A43F-2CC20AB9D8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4885154" flipH="1">
            <a:off x="7260230" y="-2526873"/>
            <a:ext cx="3738966" cy="6206270"/>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15" name="Pijl: gekromd rechts 9">
            <a:extLst>
              <a:ext uri="{FF2B5EF4-FFF2-40B4-BE49-F238E27FC236}">
                <a16:creationId xmlns:a16="http://schemas.microsoft.com/office/drawing/2014/main" id="{13DA7599-503C-4922-947A-B43051473573}"/>
              </a:ext>
            </a:extLst>
          </p:cNvPr>
          <p:cNvSpPr/>
          <p:nvPr/>
        </p:nvSpPr>
        <p:spPr>
          <a:xfrm rot="13434491">
            <a:off x="3775020" y="1884762"/>
            <a:ext cx="587295" cy="836381"/>
          </a:xfrm>
          <a:prstGeom prst="curvedRightArrow">
            <a:avLst>
              <a:gd name="adj1" fmla="val 10293"/>
              <a:gd name="adj2" fmla="val 69716"/>
              <a:gd name="adj3" fmla="val 43203"/>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nl-NL">
              <a:solidFill>
                <a:schemeClr val="tx1"/>
              </a:solidFill>
            </a:endParaRPr>
          </a:p>
        </p:txBody>
      </p:sp>
      <p:pic>
        <p:nvPicPr>
          <p:cNvPr id="8" name="Online Media 7" title="Horecare Academy | Lopen met een dienblad">
            <a:hlinkClick r:id="" action="ppaction://media"/>
            <a:extLst>
              <a:ext uri="{FF2B5EF4-FFF2-40B4-BE49-F238E27FC236}">
                <a16:creationId xmlns:a16="http://schemas.microsoft.com/office/drawing/2014/main" id="{D3369C1E-8D19-4FDF-B83F-19F5A69975A4}"/>
              </a:ext>
            </a:extLst>
          </p:cNvPr>
          <p:cNvPicPr>
            <a:picLocks noRot="1" noChangeAspect="1"/>
          </p:cNvPicPr>
          <p:nvPr>
            <a:videoFile r:link="rId1"/>
          </p:nvPr>
        </p:nvPicPr>
        <p:blipFill>
          <a:blip r:embed="rId4"/>
          <a:stretch>
            <a:fillRect/>
          </a:stretch>
        </p:blipFill>
        <p:spPr>
          <a:xfrm>
            <a:off x="701963" y="2748396"/>
            <a:ext cx="6045200" cy="3415538"/>
          </a:xfrm>
          <a:prstGeom prst="rect">
            <a:avLst/>
          </a:prstGeom>
        </p:spPr>
      </p:pic>
      <p:sp>
        <p:nvSpPr>
          <p:cNvPr id="17" name="Titel 1">
            <a:extLst>
              <a:ext uri="{FF2B5EF4-FFF2-40B4-BE49-F238E27FC236}">
                <a16:creationId xmlns:a16="http://schemas.microsoft.com/office/drawing/2014/main" id="{BDB38240-8860-4112-811A-F6B16413545D}"/>
              </a:ext>
            </a:extLst>
          </p:cNvPr>
          <p:cNvSpPr txBox="1">
            <a:spLocks/>
          </p:cNvSpPr>
          <p:nvPr/>
        </p:nvSpPr>
        <p:spPr>
          <a:xfrm>
            <a:off x="618680" y="1329840"/>
            <a:ext cx="4442979" cy="1009862"/>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err="1"/>
              <a:t>Lopen</a:t>
            </a:r>
            <a:r>
              <a:rPr lang="en-US" sz="4400" dirty="0"/>
              <a:t> met </a:t>
            </a:r>
            <a:r>
              <a:rPr lang="en-US" sz="4400" dirty="0" err="1"/>
              <a:t>een</a:t>
            </a:r>
            <a:r>
              <a:rPr lang="en-US" sz="4400" dirty="0"/>
              <a:t> </a:t>
            </a:r>
            <a:r>
              <a:rPr lang="en-US" sz="4400" dirty="0" err="1"/>
              <a:t>dienblad</a:t>
            </a:r>
            <a:endParaRPr lang="en-NL" sz="4400" dirty="0"/>
          </a:p>
        </p:txBody>
      </p:sp>
    </p:spTree>
    <p:extLst>
      <p:ext uri="{BB962C8B-B14F-4D97-AF65-F5344CB8AC3E}">
        <p14:creationId xmlns:p14="http://schemas.microsoft.com/office/powerpoint/2010/main" val="22202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8"/>
                </p:tgtEl>
              </p:cMediaNode>
            </p:video>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8"/>
                                        </p:tgtEl>
                                      </p:cBhvr>
                                    </p:cmd>
                                  </p:childTnLst>
                                </p:cTn>
                              </p:par>
                            </p:childTnLst>
                          </p:cTn>
                        </p:par>
                      </p:childTnLst>
                    </p:cTn>
                  </p:par>
                </p:childTnLst>
              </p:cTn>
              <p:nextCondLst>
                <p:cond evt="onClick" delay="0">
                  <p:tgtEl>
                    <p:spTgt spid="8"/>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BFBAE171-13CF-4516-B942-7F904559D693}"/>
              </a:ext>
            </a:extLst>
          </p:cNvPr>
          <p:cNvSpPr txBox="1">
            <a:spLocks/>
          </p:cNvSpPr>
          <p:nvPr/>
        </p:nvSpPr>
        <p:spPr>
          <a:xfrm rot="20954841">
            <a:off x="618680" y="1329840"/>
            <a:ext cx="4442979" cy="1009862"/>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err="1"/>
              <a:t>Uitserveren</a:t>
            </a:r>
            <a:r>
              <a:rPr lang="en-US" sz="4400" dirty="0"/>
              <a:t> van </a:t>
            </a:r>
            <a:r>
              <a:rPr lang="en-US" sz="4400" dirty="0" err="1"/>
              <a:t>dranken</a:t>
            </a:r>
            <a:endParaRPr lang="en-NL" sz="4400" dirty="0"/>
          </a:p>
        </p:txBody>
      </p:sp>
      <p:pic>
        <p:nvPicPr>
          <p:cNvPr id="17" name="Online Media 16" title="Horeca training | Drank serveren als een Master">
            <a:hlinkClick r:id="" action="ppaction://media"/>
            <a:extLst>
              <a:ext uri="{FF2B5EF4-FFF2-40B4-BE49-F238E27FC236}">
                <a16:creationId xmlns:a16="http://schemas.microsoft.com/office/drawing/2014/main" id="{97FA4D82-A8DA-4A22-9B25-6038C843BCB5}"/>
              </a:ext>
            </a:extLst>
          </p:cNvPr>
          <p:cNvPicPr>
            <a:picLocks noRot="1" noChangeAspect="1"/>
          </p:cNvPicPr>
          <p:nvPr>
            <a:videoFile r:link="rId1"/>
          </p:nvPr>
        </p:nvPicPr>
        <p:blipFill>
          <a:blip r:embed="rId3"/>
          <a:stretch>
            <a:fillRect/>
          </a:stretch>
        </p:blipFill>
        <p:spPr>
          <a:xfrm>
            <a:off x="4105564" y="2199028"/>
            <a:ext cx="5892269" cy="3329132"/>
          </a:xfrm>
          <a:prstGeom prst="rect">
            <a:avLst/>
          </a:prstGeom>
        </p:spPr>
      </p:pic>
      <p:cxnSp>
        <p:nvCxnSpPr>
          <p:cNvPr id="18" name="Connector: Curved 7">
            <a:extLst>
              <a:ext uri="{FF2B5EF4-FFF2-40B4-BE49-F238E27FC236}">
                <a16:creationId xmlns:a16="http://schemas.microsoft.com/office/drawing/2014/main" id="{84A9F0D0-DABB-461A-88E9-FF5E12B0378F}"/>
              </a:ext>
            </a:extLst>
          </p:cNvPr>
          <p:cNvCxnSpPr/>
          <p:nvPr/>
        </p:nvCxnSpPr>
        <p:spPr>
          <a:xfrm>
            <a:off x="2690108" y="2592479"/>
            <a:ext cx="932871" cy="685965"/>
          </a:xfrm>
          <a:prstGeom prst="curvedConnector3">
            <a:avLst/>
          </a:prstGeom>
          <a:noFill/>
          <a:ln w="57150" cap="flat">
            <a:solidFill>
              <a:srgbClr val="FFFFFF"/>
            </a:solidFill>
            <a:custDash>
              <a:ds d="100000" sp="100000"/>
            </a:custDash>
            <a:miter/>
            <a:tailEnd type="arrow"/>
          </a:ln>
        </p:spPr>
      </p:cxnSp>
    </p:spTree>
    <p:extLst>
      <p:ext uri="{BB962C8B-B14F-4D97-AF65-F5344CB8AC3E}">
        <p14:creationId xmlns:p14="http://schemas.microsoft.com/office/powerpoint/2010/main" val="86297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7"/>
                </p:tgtEl>
              </p:cMediaNode>
            </p:video>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7"/>
                                        </p:tgtEl>
                                      </p:cBhvr>
                                    </p:cmd>
                                  </p:childTnLst>
                                </p:cTn>
                              </p:par>
                            </p:childTnLst>
                          </p:cTn>
                        </p:par>
                      </p:childTnLst>
                    </p:cTn>
                  </p:par>
                </p:childTnLst>
              </p:cTn>
              <p:nextCondLst>
                <p:cond evt="onClick" delay="0">
                  <p:tgtEl>
                    <p:spTgt spid="1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84A0443B-2CA8-4D3D-8AFB-FF2646715B4B}"/>
              </a:ext>
            </a:extLst>
          </p:cNvPr>
          <p:cNvSpPr txBox="1">
            <a:spLocks/>
          </p:cNvSpPr>
          <p:nvPr/>
        </p:nvSpPr>
        <p:spPr>
          <a:xfrm rot="21366812">
            <a:off x="814995" y="106843"/>
            <a:ext cx="6168461" cy="177307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u="sng" spc="-150" dirty="0" err="1">
                <a:effectLst>
                  <a:outerShdw blurRad="38100" dist="38100" dir="2700000" algn="tl">
                    <a:srgbClr val="000000">
                      <a:alpha val="43137"/>
                    </a:srgbClr>
                  </a:outerShdw>
                </a:effectLst>
              </a:rPr>
              <a:t>Lopen</a:t>
            </a:r>
            <a:r>
              <a:rPr lang="en-US" sz="5400" u="sng" spc="-150" dirty="0">
                <a:effectLst>
                  <a:outerShdw blurRad="38100" dist="38100" dir="2700000" algn="tl">
                    <a:srgbClr val="000000">
                      <a:alpha val="43137"/>
                    </a:srgbClr>
                  </a:outerShdw>
                </a:effectLst>
              </a:rPr>
              <a:t> met 3 </a:t>
            </a:r>
            <a:r>
              <a:rPr lang="en-US" sz="5400" u="sng" spc="-150" dirty="0" err="1">
                <a:effectLst>
                  <a:outerShdw blurRad="38100" dist="38100" dir="2700000" algn="tl">
                    <a:srgbClr val="000000">
                      <a:alpha val="43137"/>
                    </a:srgbClr>
                  </a:outerShdw>
                </a:effectLst>
              </a:rPr>
              <a:t>borden</a:t>
            </a:r>
            <a:r>
              <a:rPr lang="en-US" sz="5400" u="sng" spc="-150" dirty="0">
                <a:effectLst>
                  <a:outerShdw blurRad="38100" dist="38100" dir="2700000" algn="tl">
                    <a:srgbClr val="000000">
                      <a:alpha val="43137"/>
                    </a:srgbClr>
                  </a:outerShdw>
                </a:effectLst>
              </a:rPr>
              <a:t>.</a:t>
            </a:r>
          </a:p>
          <a:p>
            <a:r>
              <a:rPr lang="en-US" sz="5400" u="sng" spc="-150" dirty="0">
                <a:effectLst>
                  <a:outerShdw blurRad="38100" dist="38100" dir="2700000" algn="tl">
                    <a:srgbClr val="000000">
                      <a:alpha val="43137"/>
                    </a:srgbClr>
                  </a:outerShdw>
                </a:effectLst>
              </a:rPr>
              <a:t>Bekijk de video!</a:t>
            </a:r>
          </a:p>
        </p:txBody>
      </p:sp>
      <p:cxnSp>
        <p:nvCxnSpPr>
          <p:cNvPr id="9" name="Connector: Curved 7">
            <a:extLst>
              <a:ext uri="{FF2B5EF4-FFF2-40B4-BE49-F238E27FC236}">
                <a16:creationId xmlns:a16="http://schemas.microsoft.com/office/drawing/2014/main" id="{99A85E9A-2CC6-4BB8-ABB9-DBE884BC398F}"/>
              </a:ext>
            </a:extLst>
          </p:cNvPr>
          <p:cNvCxnSpPr/>
          <p:nvPr/>
        </p:nvCxnSpPr>
        <p:spPr>
          <a:xfrm>
            <a:off x="3347333" y="2173379"/>
            <a:ext cx="932871" cy="685965"/>
          </a:xfrm>
          <a:prstGeom prst="curvedConnector3">
            <a:avLst/>
          </a:prstGeom>
          <a:noFill/>
          <a:ln w="57150" cap="flat">
            <a:solidFill>
              <a:srgbClr val="FFFFFF"/>
            </a:solidFill>
            <a:custDash>
              <a:ds d="100000" sp="100000"/>
            </a:custDash>
            <a:miter/>
            <a:tailEnd type="arrow"/>
          </a:ln>
        </p:spPr>
      </p:cxnSp>
      <p:pic>
        <p:nvPicPr>
          <p:cNvPr id="13" name="Online Media 12" title="Horeca training | 3 Borden dragen">
            <a:hlinkClick r:id="" action="ppaction://media"/>
            <a:extLst>
              <a:ext uri="{FF2B5EF4-FFF2-40B4-BE49-F238E27FC236}">
                <a16:creationId xmlns:a16="http://schemas.microsoft.com/office/drawing/2014/main" id="{CA3710A8-4910-4C52-A67A-3C35BEF39D55}"/>
              </a:ext>
            </a:extLst>
          </p:cNvPr>
          <p:cNvPicPr>
            <a:picLocks noGrp="1" noRot="1" noChangeAspect="1"/>
          </p:cNvPicPr>
          <p:nvPr>
            <p:ph idx="1"/>
            <a:videoFile r:link="rId1"/>
          </p:nvPr>
        </p:nvPicPr>
        <p:blipFill>
          <a:blip r:embed="rId3"/>
          <a:stretch>
            <a:fillRect/>
          </a:stretch>
        </p:blipFill>
        <p:spPr>
          <a:xfrm>
            <a:off x="4417291" y="2313709"/>
            <a:ext cx="6757988" cy="3817938"/>
          </a:xfrm>
          <a:prstGeom prst="rect">
            <a:avLst/>
          </a:prstGeom>
        </p:spPr>
      </p:pic>
      <p:sp>
        <p:nvSpPr>
          <p:cNvPr id="15" name="Tijdelijke aanduiding voor inhoud 2">
            <a:extLst>
              <a:ext uri="{FF2B5EF4-FFF2-40B4-BE49-F238E27FC236}">
                <a16:creationId xmlns:a16="http://schemas.microsoft.com/office/drawing/2014/main" id="{811D1BC0-BF3B-44FA-B474-2C00C68727CF}"/>
              </a:ext>
            </a:extLst>
          </p:cNvPr>
          <p:cNvSpPr txBox="1">
            <a:spLocks/>
          </p:cNvSpPr>
          <p:nvPr/>
        </p:nvSpPr>
        <p:spPr>
          <a:xfrm>
            <a:off x="346958" y="2173379"/>
            <a:ext cx="3000375" cy="3104086"/>
          </a:xfrm>
          <a:custGeom>
            <a:avLst/>
            <a:gdLst>
              <a:gd name="connsiteX0" fmla="*/ 0 w 3000375"/>
              <a:gd name="connsiteY0" fmla="*/ 1552043 h 3104086"/>
              <a:gd name="connsiteX1" fmla="*/ 1500188 w 3000375"/>
              <a:gd name="connsiteY1" fmla="*/ 0 h 3104086"/>
              <a:gd name="connsiteX2" fmla="*/ 3000376 w 3000375"/>
              <a:gd name="connsiteY2" fmla="*/ 1552043 h 3104086"/>
              <a:gd name="connsiteX3" fmla="*/ 1500188 w 3000375"/>
              <a:gd name="connsiteY3" fmla="*/ 3104086 h 3104086"/>
              <a:gd name="connsiteX4" fmla="*/ 0 w 3000375"/>
              <a:gd name="connsiteY4" fmla="*/ 1552043 h 3104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375" h="3104086" fill="none" extrusionOk="0">
                <a:moveTo>
                  <a:pt x="0" y="1552043"/>
                </a:moveTo>
                <a:cubicBezTo>
                  <a:pt x="-42793" y="728721"/>
                  <a:pt x="612474" y="39807"/>
                  <a:pt x="1500188" y="0"/>
                </a:cubicBezTo>
                <a:cubicBezTo>
                  <a:pt x="2366259" y="-17620"/>
                  <a:pt x="3054994" y="532411"/>
                  <a:pt x="3000376" y="1552043"/>
                </a:cubicBezTo>
                <a:cubicBezTo>
                  <a:pt x="2847349" y="2505491"/>
                  <a:pt x="2490740" y="2918631"/>
                  <a:pt x="1500188" y="3104086"/>
                </a:cubicBezTo>
                <a:cubicBezTo>
                  <a:pt x="695090" y="3083513"/>
                  <a:pt x="-81031" y="2178188"/>
                  <a:pt x="0" y="1552043"/>
                </a:cubicBezTo>
                <a:close/>
              </a:path>
              <a:path w="3000375" h="3104086" stroke="0" extrusionOk="0">
                <a:moveTo>
                  <a:pt x="0" y="1552043"/>
                </a:moveTo>
                <a:cubicBezTo>
                  <a:pt x="-109064" y="672894"/>
                  <a:pt x="497249" y="-4814"/>
                  <a:pt x="1500188" y="0"/>
                </a:cubicBezTo>
                <a:cubicBezTo>
                  <a:pt x="2315923" y="-214581"/>
                  <a:pt x="3023068" y="785976"/>
                  <a:pt x="3000376" y="1552043"/>
                </a:cubicBezTo>
                <a:cubicBezTo>
                  <a:pt x="2911216" y="2432297"/>
                  <a:pt x="2531343" y="3172081"/>
                  <a:pt x="1500188" y="3104086"/>
                </a:cubicBezTo>
                <a:cubicBezTo>
                  <a:pt x="611451" y="2995542"/>
                  <a:pt x="21318" y="2401152"/>
                  <a:pt x="0" y="1552043"/>
                </a:cubicBezTo>
                <a:close/>
              </a:path>
            </a:pathLst>
          </a:custGeom>
          <a:ln w="9525" cap="flat" cmpd="sng" algn="ctr">
            <a:solidFill>
              <a:srgbClr val="EECC22"/>
            </a:solidFill>
            <a:prstDash val="solid"/>
            <a:round/>
            <a:headEnd type="none" w="med" len="med"/>
            <a:tailEnd type="none" w="med" len="med"/>
            <a:extLst>
              <a:ext uri="{C807C97D-BFC1-408E-A445-0C87EB9F89A2}">
                <ask:lineSketchStyleProps xmlns:ask="http://schemas.microsoft.com/office/drawing/2018/sketchyshapes" sd="1992245218">
                  <a:prstGeom prst="ellipse">
                    <a:avLst/>
                  </a:prstGeom>
                  <ask:type>
                    <ask:lineSketchScribble/>
                  </ask:type>
                </ask:lineSketchStyleProps>
              </a:ext>
            </a:extLst>
          </a:ln>
        </p:spPr>
        <p:style>
          <a:lnRef idx="0">
            <a:scrgbClr r="0" g="0" b="0"/>
          </a:lnRef>
          <a:fillRef idx="0">
            <a:scrgbClr r="0" g="0" b="0"/>
          </a:fillRef>
          <a:effectRef idx="0">
            <a:scrgbClr r="0" g="0" b="0"/>
          </a:effectRef>
          <a:fontRef idx="minor">
            <a:schemeClr val="accent3"/>
          </a:fontRef>
        </p:style>
        <p:txBody>
          <a:bodyPr vert="horz" lIns="91440" tIns="45720" rIns="91440" bIns="45720" rtlCol="0">
            <a:normAutofit/>
          </a:bodyPr>
          <a:lst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9pPr>
          </a:lstStyle>
          <a:p>
            <a:pPr marL="0" indent="0" algn="ctr">
              <a:spcBef>
                <a:spcPts val="0"/>
              </a:spcBef>
              <a:buFont typeface="Arial" panose="020B0604020202020204" pitchFamily="34" charset="0"/>
              <a:buNone/>
            </a:pPr>
            <a:r>
              <a:rPr lang="nl-NL" sz="1400" dirty="0">
                <a:solidFill>
                  <a:schemeClr val="tx1"/>
                </a:solidFill>
                <a:effectLst>
                  <a:outerShdw blurRad="38100" dist="38100" dir="2700000" algn="tl">
                    <a:srgbClr val="000000">
                      <a:alpha val="43137"/>
                    </a:srgbClr>
                  </a:outerShdw>
                </a:effectLst>
                <a:latin typeface="+mj-lt"/>
                <a:cs typeface="Calibri" panose="020F0502020204030204" pitchFamily="34" charset="0"/>
              </a:rPr>
              <a:t>Wanneer je uitloopt check je op het bonnetje het tafel nummer, zodra ALLE gerechten uitgelopen zijn prik je het bonnetje op de prikker.</a:t>
            </a:r>
          </a:p>
          <a:p>
            <a:pPr marL="0" indent="0">
              <a:spcBef>
                <a:spcPts val="0"/>
              </a:spcBef>
              <a:buFont typeface="Arial" panose="020B0604020202020204" pitchFamily="34" charset="0"/>
              <a:buNone/>
            </a:pPr>
            <a:endParaRPr lang="nl-NL" sz="5600" dirty="0">
              <a:solidFill>
                <a:schemeClr val="tx1"/>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nl-NL" sz="2400" dirty="0"/>
          </a:p>
        </p:txBody>
      </p:sp>
    </p:spTree>
    <p:extLst>
      <p:ext uri="{BB962C8B-B14F-4D97-AF65-F5344CB8AC3E}">
        <p14:creationId xmlns:p14="http://schemas.microsoft.com/office/powerpoint/2010/main" val="354417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13"/>
                                        </p:tgtEl>
                                      </p:cBhvr>
                                    </p:cmd>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ircle(in)">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13"/>
                </p:tgtEl>
              </p:cMediaNode>
            </p:video>
            <p:seq concurrent="1" nextAc="seek">
              <p:cTn id="18" restart="whenNotActive" fill="hold" evtFilter="cancelBubble" nodeType="interactiveSeq">
                <p:stCondLst>
                  <p:cond evt="onClick" delay="0">
                    <p:tgtEl>
                      <p:spTgt spid="1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3"/>
                                        </p:tgtEl>
                                      </p:cBhvr>
                                    </p:cmd>
                                  </p:childTnLst>
                                </p:cTn>
                              </p:par>
                            </p:childTnLst>
                          </p:cTn>
                        </p:par>
                      </p:childTnLst>
                    </p:cTn>
                  </p:par>
                </p:childTnLst>
              </p:cTn>
              <p:nextCondLst>
                <p:cond evt="onClick" delay="0">
                  <p:tgtEl>
                    <p:spTgt spid="13"/>
                  </p:tgtEl>
                </p:cond>
              </p:nextCondLst>
            </p:seq>
          </p:childTnLst>
        </p:cTn>
      </p:par>
    </p:tnLst>
    <p:bldLst>
      <p:bldP spid="5" grpId="0"/>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FC90E8-F530-47E4-AD51-C176BFC68112}"/>
              </a:ext>
            </a:extLst>
          </p:cNvPr>
          <p:cNvPicPr>
            <a:picLocks noChangeAspect="1"/>
          </p:cNvPicPr>
          <p:nvPr/>
        </p:nvPicPr>
        <p:blipFill rotWithShape="1">
          <a:blip r:embed="rId2"/>
          <a:srcRect l="24738" t="-1779" r="49689" b="20194"/>
          <a:stretch/>
        </p:blipFill>
        <p:spPr>
          <a:xfrm>
            <a:off x="4022997" y="1303326"/>
            <a:ext cx="3714750" cy="5089026"/>
          </a:xfrm>
          <a:prstGeom prst="rect">
            <a:avLst/>
          </a:prstGeom>
        </p:spPr>
      </p:pic>
      <p:sp>
        <p:nvSpPr>
          <p:cNvPr id="2" name="Title 1">
            <a:extLst>
              <a:ext uri="{FF2B5EF4-FFF2-40B4-BE49-F238E27FC236}">
                <a16:creationId xmlns:a16="http://schemas.microsoft.com/office/drawing/2014/main" id="{EA6F186D-1C2F-4BBB-AAF4-EEBEC5352591}"/>
              </a:ext>
            </a:extLst>
          </p:cNvPr>
          <p:cNvSpPr>
            <a:spLocks noGrp="1"/>
          </p:cNvSpPr>
          <p:nvPr>
            <p:ph type="title"/>
          </p:nvPr>
        </p:nvSpPr>
        <p:spPr>
          <a:xfrm rot="21141872">
            <a:off x="762000" y="762000"/>
            <a:ext cx="4562475" cy="1524000"/>
          </a:xfrm>
        </p:spPr>
        <p:txBody>
          <a:bodyPr>
            <a:normAutofit fontScale="90000"/>
          </a:bodyPr>
          <a:lstStyle/>
          <a:p>
            <a:r>
              <a:rPr lang="nl-NL" dirty="0"/>
              <a:t>Wat doe je zodra je de bestelling uitserveerd?</a:t>
            </a:r>
            <a:br>
              <a:rPr lang="nl-NL" dirty="0"/>
            </a:br>
            <a:r>
              <a:rPr lang="nl-NL" sz="3100" dirty="0"/>
              <a:t>+ tafelnummers</a:t>
            </a:r>
            <a:br>
              <a:rPr lang="nl-NL" dirty="0"/>
            </a:br>
            <a:endParaRPr lang="en-NL" dirty="0"/>
          </a:p>
        </p:txBody>
      </p:sp>
      <p:cxnSp>
        <p:nvCxnSpPr>
          <p:cNvPr id="5" name="Connector: Curved 7">
            <a:extLst>
              <a:ext uri="{FF2B5EF4-FFF2-40B4-BE49-F238E27FC236}">
                <a16:creationId xmlns:a16="http://schemas.microsoft.com/office/drawing/2014/main" id="{0796083D-F39A-4E49-825B-F0E0674099F2}"/>
              </a:ext>
            </a:extLst>
          </p:cNvPr>
          <p:cNvCxnSpPr/>
          <p:nvPr/>
        </p:nvCxnSpPr>
        <p:spPr>
          <a:xfrm>
            <a:off x="2690108" y="2592479"/>
            <a:ext cx="932871" cy="685965"/>
          </a:xfrm>
          <a:prstGeom prst="curvedConnector3">
            <a:avLst/>
          </a:prstGeom>
          <a:noFill/>
          <a:ln w="57150" cap="flat">
            <a:solidFill>
              <a:srgbClr val="FFFFFF"/>
            </a:solidFill>
            <a:custDash>
              <a:ds d="100000" sp="100000"/>
            </a:custDash>
            <a:miter/>
            <a:tailEnd type="arrow"/>
          </a:ln>
        </p:spPr>
      </p:cxnSp>
      <p:pic>
        <p:nvPicPr>
          <p:cNvPr id="6" name="Picture 5">
            <a:extLst>
              <a:ext uri="{FF2B5EF4-FFF2-40B4-BE49-F238E27FC236}">
                <a16:creationId xmlns:a16="http://schemas.microsoft.com/office/drawing/2014/main" id="{5E878E60-AB30-4267-9DB4-F36A58B4C634}"/>
              </a:ext>
            </a:extLst>
          </p:cNvPr>
          <p:cNvPicPr>
            <a:picLocks noChangeAspect="1"/>
          </p:cNvPicPr>
          <p:nvPr/>
        </p:nvPicPr>
        <p:blipFill>
          <a:blip r:embed="rId3"/>
          <a:stretch>
            <a:fillRect/>
          </a:stretch>
        </p:blipFill>
        <p:spPr>
          <a:xfrm>
            <a:off x="7990176" y="366712"/>
            <a:ext cx="3914775" cy="6124575"/>
          </a:xfrm>
          <a:prstGeom prst="rect">
            <a:avLst/>
          </a:prstGeom>
        </p:spPr>
      </p:pic>
    </p:spTree>
    <p:extLst>
      <p:ext uri="{BB962C8B-B14F-4D97-AF65-F5344CB8AC3E}">
        <p14:creationId xmlns:p14="http://schemas.microsoft.com/office/powerpoint/2010/main" val="271296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83D08-86B0-4056-B943-B2DC5A4F4602}"/>
              </a:ext>
            </a:extLst>
          </p:cNvPr>
          <p:cNvSpPr>
            <a:spLocks noGrp="1"/>
          </p:cNvSpPr>
          <p:nvPr>
            <p:ph type="ctrTitle"/>
          </p:nvPr>
        </p:nvSpPr>
        <p:spPr>
          <a:xfrm rot="20356296">
            <a:off x="-1222961" y="-602936"/>
            <a:ext cx="6492545" cy="2158358"/>
          </a:xfrm>
        </p:spPr>
        <p:txBody>
          <a:bodyPr/>
          <a:lstStyle/>
          <a:p>
            <a:r>
              <a:rPr lang="nl-NL" dirty="0"/>
              <a:t>Tips!</a:t>
            </a:r>
            <a:endParaRPr lang="en-NL" dirty="0"/>
          </a:p>
        </p:txBody>
      </p:sp>
      <p:sp>
        <p:nvSpPr>
          <p:cNvPr id="5" name="TextBox 4">
            <a:extLst>
              <a:ext uri="{FF2B5EF4-FFF2-40B4-BE49-F238E27FC236}">
                <a16:creationId xmlns:a16="http://schemas.microsoft.com/office/drawing/2014/main" id="{80B67F7E-7C62-4A8F-8378-1070842CD70D}"/>
              </a:ext>
            </a:extLst>
          </p:cNvPr>
          <p:cNvSpPr txBox="1"/>
          <p:nvPr/>
        </p:nvSpPr>
        <p:spPr>
          <a:xfrm>
            <a:off x="1565991" y="2157786"/>
            <a:ext cx="7909089" cy="1754326"/>
          </a:xfrm>
          <a:prstGeom prst="rect">
            <a:avLst/>
          </a:prstGeom>
          <a:noFill/>
        </p:spPr>
        <p:txBody>
          <a:bodyPr wrap="square" rtlCol="0">
            <a:spAutoFit/>
          </a:bodyPr>
          <a:lstStyle/>
          <a:p>
            <a:pPr marL="285750" indent="-285750">
              <a:buFontTx/>
              <a:buChar char="-"/>
            </a:pPr>
            <a:r>
              <a:rPr lang="nl-NL" dirty="0"/>
              <a:t>In de horeca is er een hele belangrijke regel, loop nooit met lege handen! Kijk op tafel of je lege flesjes of iets dergelijks wat je mee kunt nemen, dan doe je dit! </a:t>
            </a:r>
            <a:r>
              <a:rPr lang="nl-NL"/>
              <a:t>(doe dit alleen als er tijd voor is!)</a:t>
            </a:r>
            <a:endParaRPr lang="nl-NL" dirty="0"/>
          </a:p>
          <a:p>
            <a:pPr marL="285750" indent="-285750">
              <a:buFontTx/>
              <a:buChar char="-"/>
            </a:pPr>
            <a:r>
              <a:rPr lang="nl-NL" dirty="0"/>
              <a:t>Kijk om je heen! Misschien is er een gast met een vraag of opmerking</a:t>
            </a:r>
          </a:p>
          <a:p>
            <a:pPr marL="285750" indent="-285750">
              <a:buFontTx/>
              <a:buChar char="-"/>
            </a:pPr>
            <a:r>
              <a:rPr lang="nl-NL" dirty="0"/>
              <a:t>Loop altijd rustig en beheerst met gerechten en dranken</a:t>
            </a:r>
          </a:p>
          <a:p>
            <a:pPr marL="285750" indent="-285750">
              <a:buFontTx/>
              <a:buChar char="-"/>
            </a:pPr>
            <a:r>
              <a:rPr lang="nl-NL" dirty="0"/>
              <a:t>Altijd blijven lachen!</a:t>
            </a:r>
          </a:p>
        </p:txBody>
      </p:sp>
    </p:spTree>
    <p:extLst>
      <p:ext uri="{BB962C8B-B14F-4D97-AF65-F5344CB8AC3E}">
        <p14:creationId xmlns:p14="http://schemas.microsoft.com/office/powerpoint/2010/main" val="434256848"/>
      </p:ext>
    </p:extLst>
  </p:cSld>
  <p:clrMapOvr>
    <a:masterClrMapping/>
  </p:clrMapOvr>
</p:sld>
</file>

<file path=ppt/theme/theme1.xml><?xml version="1.0" encoding="utf-8"?>
<a:theme xmlns:a="http://schemas.openxmlformats.org/drawingml/2006/main" name="PebbleVTI">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docProps/app.xml><?xml version="1.0" encoding="utf-8"?>
<Properties xmlns="http://schemas.openxmlformats.org/officeDocument/2006/extended-properties" xmlns:vt="http://schemas.openxmlformats.org/officeDocument/2006/docPropsVTypes">
  <TotalTime>19441</TotalTime>
  <Words>143</Words>
  <Application>Microsoft Office PowerPoint</Application>
  <PresentationFormat>Widescreen</PresentationFormat>
  <Paragraphs>14</Paragraphs>
  <Slides>6</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Avenir Next LT Pro</vt:lpstr>
      <vt:lpstr>Avenir Next LT Pro Light</vt:lpstr>
      <vt:lpstr>Calibri</vt:lpstr>
      <vt:lpstr>Sitka Subheading</vt:lpstr>
      <vt:lpstr>PebbleVTI</vt:lpstr>
      <vt:lpstr>PowerPoint Presentation</vt:lpstr>
      <vt:lpstr>PowerPoint Presentation</vt:lpstr>
      <vt:lpstr>PowerPoint Presentation</vt:lpstr>
      <vt:lpstr>PowerPoint Presentation</vt:lpstr>
      <vt:lpstr>Wat doe je zodra je de bestelling uitserveerd? + tafelnummers </vt:lpstr>
      <vt:lpstr>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Marylou Van der Ven</dc:creator>
  <cp:lastModifiedBy>nathalie cabout</cp:lastModifiedBy>
  <cp:revision>26</cp:revision>
  <dcterms:created xsi:type="dcterms:W3CDTF">2022-01-19T08:33:52Z</dcterms:created>
  <dcterms:modified xsi:type="dcterms:W3CDTF">2022-05-02T14:26:49Z</dcterms:modified>
</cp:coreProperties>
</file>